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65" r:id="rId7"/>
    <p:sldId id="259" r:id="rId8"/>
    <p:sldId id="266" r:id="rId9"/>
    <p:sldId id="260" r:id="rId10"/>
    <p:sldId id="264" r:id="rId11"/>
    <p:sldId id="262" r:id="rId12"/>
    <p:sldId id="263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4DA4FF-56F6-4C4A-9C07-4E54661EC76D}" v="357" dt="2018-10-01T16:01:49.5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 Gallo" userId="6f384615b75fa10c" providerId="LiveId" clId="{EE4DA4FF-56F6-4C4A-9C07-4E54661EC76D}"/>
    <pc:docChg chg="custSel addSld delSld modSld">
      <pc:chgData name="Giovanni Gallo" userId="6f384615b75fa10c" providerId="LiveId" clId="{EE4DA4FF-56F6-4C4A-9C07-4E54661EC76D}" dt="2018-10-01T16:01:49.570" v="354" actId="20577"/>
      <pc:docMkLst>
        <pc:docMk/>
      </pc:docMkLst>
      <pc:sldChg chg="delSp modSp">
        <pc:chgData name="Giovanni Gallo" userId="6f384615b75fa10c" providerId="LiveId" clId="{EE4DA4FF-56F6-4C4A-9C07-4E54661EC76D}" dt="2018-10-01T15:51:40.881" v="162" actId="1076"/>
        <pc:sldMkLst>
          <pc:docMk/>
          <pc:sldMk cId="2485466313" sldId="256"/>
        </pc:sldMkLst>
        <pc:spChg chg="mod">
          <ac:chgData name="Giovanni Gallo" userId="6f384615b75fa10c" providerId="LiveId" clId="{EE4DA4FF-56F6-4C4A-9C07-4E54661EC76D}" dt="2018-10-01T14:36:31.076" v="25" actId="403"/>
          <ac:spMkLst>
            <pc:docMk/>
            <pc:sldMk cId="2485466313" sldId="256"/>
            <ac:spMk id="2" creationId="{00000000-0000-0000-0000-000000000000}"/>
          </ac:spMkLst>
        </pc:spChg>
        <pc:spChg chg="mod">
          <ac:chgData name="Giovanni Gallo" userId="6f384615b75fa10c" providerId="LiveId" clId="{EE4DA4FF-56F6-4C4A-9C07-4E54661EC76D}" dt="2018-10-01T14:37:06.683" v="80" actId="20577"/>
          <ac:spMkLst>
            <pc:docMk/>
            <pc:sldMk cId="2485466313" sldId="256"/>
            <ac:spMk id="3" creationId="{00000000-0000-0000-0000-000000000000}"/>
          </ac:spMkLst>
        </pc:spChg>
        <pc:spChg chg="del mod">
          <ac:chgData name="Giovanni Gallo" userId="6f384615b75fa10c" providerId="LiveId" clId="{EE4DA4FF-56F6-4C4A-9C07-4E54661EC76D}" dt="2018-10-01T15:51:37.331" v="161" actId="478"/>
          <ac:spMkLst>
            <pc:docMk/>
            <pc:sldMk cId="2485466313" sldId="256"/>
            <ac:spMk id="4" creationId="{00000000-0000-0000-0000-000000000000}"/>
          </ac:spMkLst>
        </pc:spChg>
        <pc:spChg chg="mod">
          <ac:chgData name="Giovanni Gallo" userId="6f384615b75fa10c" providerId="LiveId" clId="{EE4DA4FF-56F6-4C4A-9C07-4E54661EC76D}" dt="2018-10-01T15:51:40.881" v="162" actId="1076"/>
          <ac:spMkLst>
            <pc:docMk/>
            <pc:sldMk cId="2485466313" sldId="256"/>
            <ac:spMk id="5" creationId="{00000000-0000-0000-0000-000000000000}"/>
          </ac:spMkLst>
        </pc:spChg>
      </pc:sldChg>
      <pc:sldChg chg="modSp">
        <pc:chgData name="Giovanni Gallo" userId="6f384615b75fa10c" providerId="LiveId" clId="{EE4DA4FF-56F6-4C4A-9C07-4E54661EC76D}" dt="2018-10-01T15:57:43.853" v="313" actId="20577"/>
        <pc:sldMkLst>
          <pc:docMk/>
          <pc:sldMk cId="1162665476" sldId="257"/>
        </pc:sldMkLst>
        <pc:spChg chg="mod">
          <ac:chgData name="Giovanni Gallo" userId="6f384615b75fa10c" providerId="LiveId" clId="{EE4DA4FF-56F6-4C4A-9C07-4E54661EC76D}" dt="2018-10-01T15:53:21.579" v="215" actId="20577"/>
          <ac:spMkLst>
            <pc:docMk/>
            <pc:sldMk cId="1162665476" sldId="257"/>
            <ac:spMk id="2" creationId="{00000000-0000-0000-0000-000000000000}"/>
          </ac:spMkLst>
        </pc:spChg>
        <pc:spChg chg="mod">
          <ac:chgData name="Giovanni Gallo" userId="6f384615b75fa10c" providerId="LiveId" clId="{EE4DA4FF-56F6-4C4A-9C07-4E54661EC76D}" dt="2018-10-01T15:57:43.853" v="313" actId="20577"/>
          <ac:spMkLst>
            <pc:docMk/>
            <pc:sldMk cId="1162665476" sldId="257"/>
            <ac:spMk id="3" creationId="{00000000-0000-0000-0000-000000000000}"/>
          </ac:spMkLst>
        </pc:spChg>
      </pc:sldChg>
      <pc:sldChg chg="del">
        <pc:chgData name="Giovanni Gallo" userId="6f384615b75fa10c" providerId="LiveId" clId="{EE4DA4FF-56F6-4C4A-9C07-4E54661EC76D}" dt="2018-10-01T16:01:28.490" v="352" actId="2696"/>
        <pc:sldMkLst>
          <pc:docMk/>
          <pc:sldMk cId="688484888" sldId="261"/>
        </pc:sldMkLst>
      </pc:sldChg>
      <pc:sldChg chg="modSp">
        <pc:chgData name="Giovanni Gallo" userId="6f384615b75fa10c" providerId="LiveId" clId="{EE4DA4FF-56F6-4C4A-9C07-4E54661EC76D}" dt="2018-10-01T16:01:49.570" v="354" actId="20577"/>
        <pc:sldMkLst>
          <pc:docMk/>
          <pc:sldMk cId="329257599" sldId="263"/>
        </pc:sldMkLst>
        <pc:spChg chg="mod">
          <ac:chgData name="Giovanni Gallo" userId="6f384615b75fa10c" providerId="LiveId" clId="{EE4DA4FF-56F6-4C4A-9C07-4E54661EC76D}" dt="2018-10-01T16:01:49.570" v="354" actId="20577"/>
          <ac:spMkLst>
            <pc:docMk/>
            <pc:sldMk cId="329257599" sldId="263"/>
            <ac:spMk id="3" creationId="{00000000-0000-0000-0000-000000000000}"/>
          </ac:spMkLst>
        </pc:spChg>
      </pc:sldChg>
      <pc:sldChg chg="del">
        <pc:chgData name="Giovanni Gallo" userId="6f384615b75fa10c" providerId="LiveId" clId="{EE4DA4FF-56F6-4C4A-9C07-4E54661EC76D}" dt="2018-10-01T16:01:28.490" v="351" actId="2696"/>
        <pc:sldMkLst>
          <pc:docMk/>
          <pc:sldMk cId="528079178" sldId="267"/>
        </pc:sldMkLst>
      </pc:sldChg>
      <pc:sldChg chg="add del">
        <pc:chgData name="Giovanni Gallo" userId="6f384615b75fa10c" providerId="LiveId" clId="{EE4DA4FF-56F6-4C4A-9C07-4E54661EC76D}" dt="2018-10-01T15:50:39.804" v="82"/>
        <pc:sldMkLst>
          <pc:docMk/>
          <pc:sldMk cId="1810546386" sldId="268"/>
        </pc:sldMkLst>
      </pc:sldChg>
      <pc:sldChg chg="modSp add">
        <pc:chgData name="Giovanni Gallo" userId="6f384615b75fa10c" providerId="LiveId" clId="{EE4DA4FF-56F6-4C4A-9C07-4E54661EC76D}" dt="2018-10-01T15:58:47.082" v="332" actId="948"/>
        <pc:sldMkLst>
          <pc:docMk/>
          <pc:sldMk cId="3957267730" sldId="268"/>
        </pc:sldMkLst>
        <pc:spChg chg="mod">
          <ac:chgData name="Giovanni Gallo" userId="6f384615b75fa10c" providerId="LiveId" clId="{EE4DA4FF-56F6-4C4A-9C07-4E54661EC76D}" dt="2018-10-01T15:58:47.082" v="332" actId="948"/>
          <ac:spMkLst>
            <pc:docMk/>
            <pc:sldMk cId="3957267730" sldId="268"/>
            <ac:spMk id="3" creationId="{00000000-0000-0000-0000-000000000000}"/>
          </ac:spMkLst>
        </pc:spChg>
      </pc:sldChg>
      <pc:sldChg chg="modSp add">
        <pc:chgData name="Giovanni Gallo" userId="6f384615b75fa10c" providerId="LiveId" clId="{EE4DA4FF-56F6-4C4A-9C07-4E54661EC76D}" dt="2018-10-01T15:59:07.371" v="350" actId="20577"/>
        <pc:sldMkLst>
          <pc:docMk/>
          <pc:sldMk cId="3032282406" sldId="269"/>
        </pc:sldMkLst>
        <pc:spChg chg="mod">
          <ac:chgData name="Giovanni Gallo" userId="6f384615b75fa10c" providerId="LiveId" clId="{EE4DA4FF-56F6-4C4A-9C07-4E54661EC76D}" dt="2018-10-01T15:59:07.371" v="350" actId="20577"/>
          <ac:spMkLst>
            <pc:docMk/>
            <pc:sldMk cId="3032282406" sldId="26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500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48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01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306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16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66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29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592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883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654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540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E495-D5B1-439B-9ACB-4B0F1EB42C8B}" type="datetimeFigureOut">
              <a:rPr lang="it-IT" smtClean="0"/>
              <a:pPr/>
              <a:t>01/10/2018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B5E8-3EFD-4556-ABF0-73A4C87A6C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00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ievh90.altervista.org/Stata/home.html" TargetMode="External"/><Relationship Id="rId2" Type="http://schemas.openxmlformats.org/officeDocument/2006/relationships/hyperlink" Target="mailto:giovanni.gallo@unimore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caditalia.it/statistiche/tematiche/indagini-famiglie-imprese/bilanci-famiglie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tat.it/it/archivio/415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web/microdata/european-community-household-panel" TargetMode="External"/><Relationship Id="rId2" Type="http://schemas.openxmlformats.org/officeDocument/2006/relationships/hyperlink" Target="http://ec.europa.eu/eurostat/statistics-explained/index.php/Glossary:EU_statistics_on_income_and_living_conditions_(EU-SILC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918648" cy="2232248"/>
          </a:xfrm>
        </p:spPr>
        <p:txBody>
          <a:bodyPr>
            <a:normAutofit/>
          </a:bodyPr>
          <a:lstStyle/>
          <a:p>
            <a:r>
              <a:rPr lang="it-IT" sz="3600" b="1" dirty="0">
                <a:latin typeface="Times New Roman" pitchFamily="18" charset="0"/>
                <a:cs typeface="Times New Roman" pitchFamily="18" charset="0"/>
              </a:rPr>
              <a:t>Metodi econometrici per la valutazione delle politiche pubbliche:</a:t>
            </a:r>
            <a:br>
              <a:rPr lang="it-IT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>
                <a:latin typeface="Times New Roman" pitchFamily="18" charset="0"/>
                <a:cs typeface="Times New Roman" pitchFamily="18" charset="0"/>
              </a:rPr>
              <a:t>Esercitazioni su Stata</a:t>
            </a:r>
            <a:endParaRPr lang="it-IT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11560" y="3415466"/>
            <a:ext cx="7920880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cap="smal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Giovanni Gallo</a:t>
            </a:r>
          </a:p>
          <a:p>
            <a:r>
              <a:rPr lang="it-IT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Università di Modena e Reggio Emilia</a:t>
            </a:r>
          </a:p>
          <a:p>
            <a:r>
              <a:rPr lang="it-IT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Centro Analisi Politiche Pubbliche (CAPP)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455876" y="651605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itchFamily="18" charset="0"/>
                <a:cs typeface="Times New Roman" pitchFamily="18" charset="0"/>
              </a:rPr>
              <a:t>Modena, 03/10/2018</a:t>
            </a:r>
          </a:p>
        </p:txBody>
      </p:sp>
    </p:spTree>
    <p:extLst>
      <p:ext uri="{BB962C8B-B14F-4D97-AF65-F5344CB8AC3E}">
        <p14:creationId xmlns:p14="http://schemas.microsoft.com/office/powerpoint/2010/main" val="2485466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it-IT" sz="3200" b="1" cap="small" dirty="0">
                <a:latin typeface="Times New Roman" pitchFamily="18" charset="0"/>
                <a:cs typeface="Times New Roman" pitchFamily="18" charset="0"/>
              </a:rPr>
              <a:t>Indagine sui bilanci delle famiglie italiane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Nasce negli anni '60 con l'obiettivo di raccogliere informazioni sui redditi, i consumi e i risparmi delle famiglie italiane. 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Campione: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≈ 8.000 famiglie (24.000 individui), distribuite in ≈ 300 Comuni.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Unità di rilevazione: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Famiglia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Cosa intende la Banca d’Italia per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famiglia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? La più generale possibile: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Insieme di persone conviventi che, indipendentemente dai legami di parentela, provvede al soddisfacimento dei bisogni mediante la messa in comune di tutto o parte del reddito percepito dai suoi componenti.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Disegno di Campionamento a due stadi: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1° Stadio 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 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Comuni (utilizzando una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Probability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Proportional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to </a:t>
            </a:r>
            <a:r>
              <a:rPr lang="it-IT" sz="20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Size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2° Stadio   </a:t>
            </a:r>
            <a:r>
              <a:rPr lang="it-IT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Famiglie (estratte casualmente dalle liste anagrafiche)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968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SHIW – Panel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8974" y="1412776"/>
            <a:ext cx="7926052" cy="7920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Prima del 1989: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 Rilevazioni indipendenti nel tempo</a:t>
            </a:r>
          </a:p>
          <a:p>
            <a:pPr marL="0" indent="0" algn="just">
              <a:buNone/>
            </a:pP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Dopo il 1989: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 Introduzione della re-intervista</a:t>
            </a:r>
            <a:endParaRPr lang="it-IT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872" y="2204864"/>
            <a:ext cx="6964256" cy="446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6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SHIW – Archivio Storico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L’archivio storico contiene le informazioni raccolte presso le famiglie italiane nelle indagini che vanno dal 1977 al 2016.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Informazioni contenute nell’Archivio Storico: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Caratteri anagrafici e status occupazionale dei singoli componenti;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Redditi (da lavoro dipendente e indipendente, da pensione, da trasferimenti, da capitale) percepiti dai componenti del nucleo familiare;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Consumi (durevoli e non durevoli);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Beni immobili abitati o posseduti dai membri della famiglia;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Attività e passività finanziarie detenute dalla famiglia.</a:t>
            </a:r>
          </a:p>
          <a:p>
            <a:pPr marL="457200" lvl="1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Vantaggio: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 dati nell’archivio storico sono armonizzati, mentre il questionario della BI subisce continue modifiche tra un’indagine e la successiva.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Svantaggio: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Le variabili nell’archivio storico sono presenti in numero limitato.</a:t>
            </a:r>
          </a:p>
        </p:txBody>
      </p:sp>
    </p:spTree>
    <p:extLst>
      <p:ext uri="{BB962C8B-B14F-4D97-AF65-F5344CB8AC3E}">
        <p14:creationId xmlns:p14="http://schemas.microsoft.com/office/powerpoint/2010/main" val="32925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Riferimenti e info utili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 algn="just">
              <a:spcBef>
                <a:spcPts val="1200"/>
              </a:spcBef>
              <a:spcAft>
                <a:spcPts val="24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Ufficio: 72 Est (Soppalco)</a:t>
            </a:r>
          </a:p>
          <a:p>
            <a:pPr lvl="0" algn="just">
              <a:spcBef>
                <a:spcPts val="1200"/>
              </a:spcBef>
              <a:spcAft>
                <a:spcPts val="24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it-IT" sz="3000" dirty="0">
                <a:latin typeface="Times New Roman" pitchFamily="18" charset="0"/>
                <a:cs typeface="Times New Roman" pitchFamily="18" charset="0"/>
                <a:hlinkClick r:id="rId2"/>
              </a:rPr>
              <a:t>giovanni.gallo@unimore.it</a:t>
            </a:r>
            <a:endParaRPr lang="it-IT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Sito su cui caricherò materiale, compiti e avvisi: </a:t>
            </a:r>
            <a:r>
              <a:rPr lang="it-IT" sz="3000" dirty="0">
                <a:latin typeface="Times New Roman" pitchFamily="18" charset="0"/>
                <a:cs typeface="Times New Roman" pitchFamily="18" charset="0"/>
                <a:hlinkClick r:id="rId3"/>
              </a:rPr>
              <a:t>http://gievh90.altervista.org/Stata/home.html</a:t>
            </a:r>
            <a:endParaRPr lang="it-IT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2400"/>
              </a:spcAft>
            </a:pPr>
            <a:r>
              <a:rPr lang="it-IT" sz="3000" i="1" dirty="0" err="1">
                <a:latin typeface="Times New Roman" pitchFamily="18" charset="0"/>
                <a:cs typeface="Times New Roman" pitchFamily="18" charset="0"/>
              </a:rPr>
              <a:t>Let’s</a:t>
            </a:r>
            <a:r>
              <a:rPr lang="it-IT" sz="3000" i="1" dirty="0">
                <a:latin typeface="Times New Roman" pitchFamily="18" charset="0"/>
                <a:cs typeface="Times New Roman" pitchFamily="18" charset="0"/>
              </a:rPr>
              <a:t> make </a:t>
            </a:r>
            <a:r>
              <a:rPr lang="it-IT" sz="3000" i="1" dirty="0" err="1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it-IT" sz="3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3000" i="1" dirty="0" err="1">
                <a:latin typeface="Times New Roman" pitchFamily="18" charset="0"/>
                <a:cs typeface="Times New Roman" pitchFamily="18" charset="0"/>
              </a:rPr>
              <a:t>informal</a:t>
            </a:r>
            <a:r>
              <a:rPr lang="it-IT" sz="3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3000" i="1" dirty="0" err="1">
                <a:latin typeface="Times New Roman" pitchFamily="18" charset="0"/>
                <a:cs typeface="Times New Roman" pitchFamily="18" charset="0"/>
              </a:rPr>
              <a:t>please</a:t>
            </a:r>
            <a:r>
              <a:rPr lang="it-IT" sz="3000" i="1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it-IT" sz="3000" dirty="0">
                <a:latin typeface="Times New Roman" pitchFamily="18" charset="0"/>
                <a:cs typeface="Times New Roman" pitchFamily="18" charset="0"/>
              </a:rPr>
            </a:b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Io vi darò del tu. Spero possiate fare altrettanto</a:t>
            </a:r>
            <a:endParaRPr lang="it-IT" sz="30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6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Lezione 1: Contenuti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lvl="0" algn="just">
              <a:spcAft>
                <a:spcPts val="18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Principali fonti di microdati in Italia e Europa: SHIW e Eu-</a:t>
            </a:r>
            <a:r>
              <a:rPr lang="it-IT" sz="3000" dirty="0" err="1">
                <a:latin typeface="Times New Roman" pitchFamily="18" charset="0"/>
                <a:cs typeface="Times New Roman" pitchFamily="18" charset="0"/>
              </a:rPr>
              <a:t>Silc</a:t>
            </a: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spcAft>
                <a:spcPts val="18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Introduzione ai principali comandi Stata utili per il corso</a:t>
            </a:r>
          </a:p>
          <a:p>
            <a:pPr lvl="0" algn="just">
              <a:spcAft>
                <a:spcPts val="1800"/>
              </a:spcAft>
            </a:pPr>
            <a:r>
              <a:rPr lang="it-IT" sz="3000" dirty="0">
                <a:latin typeface="Times New Roman" pitchFamily="18" charset="0"/>
                <a:cs typeface="Times New Roman" pitchFamily="18" charset="0"/>
              </a:rPr>
              <a:t>Esplorazione degli archivi annuali dell’indagine SHIW e creazione di dataset complessi</a:t>
            </a:r>
          </a:p>
          <a:p>
            <a:pPr lvl="1"/>
            <a:endParaRPr lang="it-IT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26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Fonti di microdati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it-IT" sz="2900" dirty="0">
                <a:latin typeface="Times New Roman" pitchFamily="18" charset="0"/>
                <a:cs typeface="Times New Roman" pitchFamily="18" charset="0"/>
              </a:rPr>
              <a:t>Microdati italiani:</a:t>
            </a:r>
          </a:p>
          <a:p>
            <a:pPr lvl="1" algn="just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SHIW (Banca d’Italia)</a:t>
            </a:r>
          </a:p>
          <a:p>
            <a:pPr lvl="1" algn="just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IT-SILC (Istat)</a:t>
            </a:r>
          </a:p>
          <a:p>
            <a:pPr marL="457200" lvl="1" indent="0" algn="just">
              <a:buNone/>
            </a:pPr>
            <a:endParaRPr lang="it-IT" sz="25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it-IT" sz="2900" dirty="0">
                <a:latin typeface="Times New Roman" pitchFamily="18" charset="0"/>
                <a:cs typeface="Times New Roman" pitchFamily="18" charset="0"/>
              </a:rPr>
              <a:t>Microdati internazionali:</a:t>
            </a:r>
          </a:p>
          <a:p>
            <a:pPr lvl="1" algn="just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SOEP (Germania), BHPS (UK)</a:t>
            </a:r>
          </a:p>
          <a:p>
            <a:pPr lvl="1" algn="just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ECHP/EU-SILC, LFS, European Social Survey, HBS</a:t>
            </a:r>
          </a:p>
          <a:p>
            <a:pPr lvl="1" algn="just"/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Household Finance and Consumption Survey </a:t>
            </a:r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(HFCS)</a:t>
            </a:r>
          </a:p>
          <a:p>
            <a:pPr marL="457200" lvl="1" indent="0" algn="just">
              <a:buNone/>
            </a:pPr>
            <a:endParaRPr lang="it-IT" sz="2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900" dirty="0">
                <a:latin typeface="Times New Roman" pitchFamily="18" charset="0"/>
                <a:cs typeface="Times New Roman" pitchFamily="18" charset="0"/>
              </a:rPr>
              <a:t>Indagine sui bilanci delle famiglie italiane:</a:t>
            </a:r>
          </a:p>
          <a:p>
            <a:pPr lvl="1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Caratteristiche dell’indagine</a:t>
            </a:r>
          </a:p>
          <a:p>
            <a:pPr lvl="1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Archivio storico e dati annuali</a:t>
            </a:r>
          </a:p>
          <a:p>
            <a:pPr lvl="1"/>
            <a:r>
              <a:rPr lang="it-IT" sz="2500" dirty="0">
                <a:latin typeface="Times New Roman" pitchFamily="18" charset="0"/>
                <a:cs typeface="Times New Roman" pitchFamily="18" charset="0"/>
              </a:rPr>
              <a:t>Come scaricare i microdati </a:t>
            </a:r>
          </a:p>
        </p:txBody>
      </p:sp>
    </p:spTree>
    <p:extLst>
      <p:ext uri="{BB962C8B-B14F-4D97-AF65-F5344CB8AC3E}">
        <p14:creationId xmlns:p14="http://schemas.microsoft.com/office/powerpoint/2010/main" val="303228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Microdati italiani: SHIW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La SHIW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Survey on Household Income and Wealth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), ossia l’</a:t>
            </a:r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Indagine sui bilanci delle famiglie italiane 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è condotta ogni due anni dalla Banca d’Italia.</a:t>
            </a:r>
          </a:p>
          <a:p>
            <a:pPr marL="0" indent="0" algn="just">
              <a:buNone/>
            </a:pPr>
            <a:r>
              <a:rPr lang="it-IT" sz="1400" u="sng" dirty="0">
                <a:hlinkClick r:id="rId2"/>
              </a:rPr>
              <a:t>http://www.bancaditalia.it/statistiche/tematiche/indagini-famiglie-imprese/bilanci-famiglie/index.html</a:t>
            </a:r>
            <a:endParaRPr lang="it-IT" sz="1400" u="sng" dirty="0"/>
          </a:p>
          <a:p>
            <a:pPr marL="0" indent="0" algn="just">
              <a:buNone/>
            </a:pPr>
            <a:endParaRPr lang="it-IT" sz="1400" dirty="0"/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Vantaggi: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Informazioni molto dettagliate su redditi e ricchezza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Dati scaricabili gratuitamente dal sito web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Componente panel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Primi microdati disponibili: 1989</a:t>
            </a:r>
          </a:p>
          <a:p>
            <a:pPr marL="457200" lvl="1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Svantaggi: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Numerosità campionaria limitata (circa 8.000 famiglie per rilevazione)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Rilevazioni con cadenza non annuale, ma biennale</a:t>
            </a:r>
          </a:p>
        </p:txBody>
      </p:sp>
    </p:spTree>
    <p:extLst>
      <p:ext uri="{BB962C8B-B14F-4D97-AF65-F5344CB8AC3E}">
        <p14:creationId xmlns:p14="http://schemas.microsoft.com/office/powerpoint/2010/main" val="264087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Microdati italiani: SHIW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26" y="1772816"/>
            <a:ext cx="8790548" cy="4237359"/>
          </a:xfrm>
        </p:spPr>
      </p:pic>
    </p:spTree>
    <p:extLst>
      <p:ext uri="{BB962C8B-B14F-4D97-AF65-F5344CB8AC3E}">
        <p14:creationId xmlns:p14="http://schemas.microsoft.com/office/powerpoint/2010/main" val="80237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Microdati italiani: IT-SILC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L’IT-SILC è la componente italiana dell’indagine europea SILC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Statistics on Income and Living Condition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). Essa è condotta annualmente dall’Istat.</a:t>
            </a:r>
          </a:p>
          <a:p>
            <a:pPr marL="0" indent="0">
              <a:buNone/>
            </a:pPr>
            <a:r>
              <a:rPr lang="it-IT" sz="1600" dirty="0">
                <a:hlinkClick r:id="rId2"/>
              </a:rPr>
              <a:t>http://www.istat.it/it/archivio/4152</a:t>
            </a:r>
            <a:endParaRPr lang="it-IT" sz="1600" dirty="0"/>
          </a:p>
          <a:p>
            <a:pPr marL="0" indent="0" algn="just">
              <a:buNone/>
            </a:pPr>
            <a:endParaRPr lang="it-IT" sz="1400" dirty="0"/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Vantaggi: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Numerosità campionaria elevata (circa 20.000 famiglie per rilevazione)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Dati gratuiti, però dietro presentazione di un </a:t>
            </a:r>
            <a:r>
              <a:rPr lang="it-IT" sz="2000" i="1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it-IT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i="1" dirty="0" err="1">
                <a:latin typeface="Times New Roman" pitchFamily="18" charset="0"/>
                <a:cs typeface="Times New Roman" pitchFamily="18" charset="0"/>
              </a:rPr>
              <a:t>proposal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Componente panel (ogni famiglia è seguita per 4 </a:t>
            </a:r>
            <a:r>
              <a:rPr lang="it-IT" sz="2000" i="1" dirty="0" err="1">
                <a:latin typeface="Times New Roman" pitchFamily="18" charset="0"/>
                <a:cs typeface="Times New Roman" pitchFamily="18" charset="0"/>
              </a:rPr>
              <a:t>waves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, ossia 4 anni)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Possibilità di analizzare il carattere multidimensionale della povertà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Possibilità di confronti internazionali</a:t>
            </a:r>
          </a:p>
          <a:p>
            <a:pPr marL="457200" lvl="1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Svantaggi: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Primi microdati disponibili: 2004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Nessuna informazione su consumi e ricchezza delle famiglie</a:t>
            </a:r>
          </a:p>
          <a:p>
            <a:pPr lvl="1"/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Tempi abbastanza lunghi per avere accesso ai microdati</a:t>
            </a:r>
          </a:p>
        </p:txBody>
      </p:sp>
    </p:spTree>
    <p:extLst>
      <p:ext uri="{BB962C8B-B14F-4D97-AF65-F5344CB8AC3E}">
        <p14:creationId xmlns:p14="http://schemas.microsoft.com/office/powerpoint/2010/main" val="268530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Microdati italiani: IT-SILC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86720"/>
            <a:ext cx="8229600" cy="4508523"/>
          </a:xfrm>
        </p:spPr>
      </p:pic>
    </p:spTree>
    <p:extLst>
      <p:ext uri="{BB962C8B-B14F-4D97-AF65-F5344CB8AC3E}">
        <p14:creationId xmlns:p14="http://schemas.microsoft.com/office/powerpoint/2010/main" val="203151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400" b="1" cap="small" dirty="0">
                <a:latin typeface="Times New Roman" pitchFamily="18" charset="0"/>
                <a:cs typeface="Times New Roman" pitchFamily="18" charset="0"/>
              </a:rPr>
              <a:t>Microdati Internazionali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256584"/>
          </a:xfrm>
        </p:spPr>
        <p:txBody>
          <a:bodyPr>
            <a:noAutofit/>
          </a:bodyPr>
          <a:lstStyle/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EU-SILC (2004 – …)</a:t>
            </a:r>
          </a:p>
          <a:p>
            <a:pPr marL="0" indent="0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2"/>
              </a:rPr>
              <a:t>http://ec.europa.eu/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  <a:hlinkClick r:id="rId2"/>
              </a:rPr>
              <a:t>eurostat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  <a:hlinkClick r:id="rId2"/>
              </a:rPr>
              <a:t>statistics-explained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  <a:hlinkClick r:id="rId2"/>
              </a:rPr>
              <a:t>index.php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it-IT" sz="1400" b="1" dirty="0" err="1">
                <a:latin typeface="Times New Roman" pitchFamily="18" charset="0"/>
                <a:cs typeface="Times New Roman" pitchFamily="18" charset="0"/>
                <a:hlinkClick r:id="rId2"/>
              </a:rPr>
              <a:t>Glossary:EU_statistics_on_income_and_living_conditions</a:t>
            </a: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2"/>
              </a:rPr>
              <a:t>_(EU-SILC)</a:t>
            </a:r>
            <a:endParaRPr lang="it-IT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ECHP (1994 – 2001)</a:t>
            </a:r>
          </a:p>
          <a:p>
            <a:pPr marL="0" indent="0">
              <a:buNone/>
            </a:pPr>
            <a:r>
              <a:rPr lang="it-IT" sz="1400" b="1" dirty="0">
                <a:latin typeface="Times New Roman" pitchFamily="18" charset="0"/>
                <a:cs typeface="Times New Roman" pitchFamily="18" charset="0"/>
                <a:hlinkClick r:id="rId3"/>
              </a:rPr>
              <a:t>http://ec.europa.eu/eurostat/web/microdata/european-community-household-panel</a:t>
            </a:r>
            <a:endParaRPr lang="it-IT" sz="1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Precursore dell’indagine EU-SILC, l’ECHP è un’indagine panel contenente informazioni su redditi e lavoro, ma anche su </a:t>
            </a:r>
            <a:r>
              <a:rPr lang="it-IT" sz="2000" i="1" dirty="0" err="1">
                <a:latin typeface="Times New Roman" pitchFamily="18" charset="0"/>
                <a:cs typeface="Times New Roman" pitchFamily="18" charset="0"/>
              </a:rPr>
              <a:t>housing</a:t>
            </a: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, salute e relazioni sociali.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SOEP, BHPS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Database simili a EU-SILC per i contenuti, ma a livello nazionale. Principale vantaggio: componente panel più lunga (30 anni per SOEP e 25 per BHPS).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LFS, HBS e ESS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Database europei per raccogliere microdati con riguardo a, rispettivamente, offerta individuale di lavoro, consumi familiari e attitudini/preferenze su disuguaglianza, povertà e politiche sociali.</a:t>
            </a:r>
          </a:p>
          <a:p>
            <a:r>
              <a:rPr lang="it-IT" sz="2000" b="1" dirty="0">
                <a:latin typeface="Times New Roman" pitchFamily="18" charset="0"/>
                <a:cs typeface="Times New Roman" pitchFamily="18" charset="0"/>
              </a:rPr>
              <a:t>HFCS</a:t>
            </a:r>
          </a:p>
          <a:p>
            <a:pPr marL="0" indent="0">
              <a:buNone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Database simile a SHIW per i contenuti, ma permette comparazione europea.</a:t>
            </a:r>
          </a:p>
          <a:p>
            <a:pPr marL="0" indent="0">
              <a:buNone/>
            </a:pP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0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</TotalTime>
  <Words>822</Words>
  <Application>Microsoft Office PowerPoint</Application>
  <PresentationFormat>Presentazione su schermo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Tema di Office</vt:lpstr>
      <vt:lpstr>Metodi econometrici per la valutazione delle politiche pubbliche: Esercitazioni su Stata</vt:lpstr>
      <vt:lpstr>Riferimenti e info utili</vt:lpstr>
      <vt:lpstr>Lezione 1: Contenuti</vt:lpstr>
      <vt:lpstr>Fonti di microdati</vt:lpstr>
      <vt:lpstr>Microdati italiani: SHIW</vt:lpstr>
      <vt:lpstr>Microdati italiani: SHIW</vt:lpstr>
      <vt:lpstr>Microdati italiani: IT-SILC</vt:lpstr>
      <vt:lpstr>Microdati italiani: IT-SILC</vt:lpstr>
      <vt:lpstr>Microdati Internazionali</vt:lpstr>
      <vt:lpstr>Indagine sui bilanci delle famiglie italiane</vt:lpstr>
      <vt:lpstr>SHIW – Panel</vt:lpstr>
      <vt:lpstr>SHIW – Archivio Storico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reddito minimo  in Italia e in Europa</dc:title>
  <dc:creator>Giovanni Gallo</dc:creator>
  <cp:lastModifiedBy>Giovanni Gallo</cp:lastModifiedBy>
  <cp:revision>77</cp:revision>
  <dcterms:created xsi:type="dcterms:W3CDTF">2015-05-14T19:19:57Z</dcterms:created>
  <dcterms:modified xsi:type="dcterms:W3CDTF">2018-10-01T16:01:58Z</dcterms:modified>
</cp:coreProperties>
</file>