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8" r:id="rId5"/>
    <p:sldId id="265" r:id="rId6"/>
    <p:sldId id="270" r:id="rId7"/>
    <p:sldId id="274" r:id="rId8"/>
    <p:sldId id="275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6" r:id="rId18"/>
    <p:sldId id="283" r:id="rId19"/>
    <p:sldId id="281" r:id="rId20"/>
    <p:sldId id="282" r:id="rId21"/>
    <p:sldId id="284" r:id="rId22"/>
    <p:sldId id="285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79431-2EBB-4681-AC13-0CAA9B640909}" v="14" dt="2018-10-29T16:48:54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Gallo" userId="6f384615b75fa10c" providerId="LiveId" clId="{61779431-2EBB-4681-AC13-0CAA9B640909}"/>
    <pc:docChg chg="undo custSel addSld modSld">
      <pc:chgData name="Giovanni Gallo" userId="6f384615b75fa10c" providerId="LiveId" clId="{61779431-2EBB-4681-AC13-0CAA9B640909}" dt="2018-10-29T16:49:22.732" v="401" actId="5793"/>
      <pc:docMkLst>
        <pc:docMk/>
      </pc:docMkLst>
      <pc:sldChg chg="addSp delSp modSp add">
        <pc:chgData name="Giovanni Gallo" userId="6f384615b75fa10c" providerId="LiveId" clId="{61779431-2EBB-4681-AC13-0CAA9B640909}" dt="2018-10-29T16:42:10.801" v="31" actId="1076"/>
        <pc:sldMkLst>
          <pc:docMk/>
          <pc:sldMk cId="721498521" sldId="291"/>
        </pc:sldMkLst>
        <pc:spChg chg="mod">
          <ac:chgData name="Giovanni Gallo" userId="6f384615b75fa10c" providerId="LiveId" clId="{61779431-2EBB-4681-AC13-0CAA9B640909}" dt="2018-10-29T16:38:33.231" v="21" actId="20577"/>
          <ac:spMkLst>
            <pc:docMk/>
            <pc:sldMk cId="721498521" sldId="291"/>
            <ac:spMk id="2" creationId="{00000000-0000-0000-0000-000000000000}"/>
          </ac:spMkLst>
        </pc:spChg>
        <pc:spChg chg="del">
          <ac:chgData name="Giovanni Gallo" userId="6f384615b75fa10c" providerId="LiveId" clId="{61779431-2EBB-4681-AC13-0CAA9B640909}" dt="2018-10-29T16:38:36.474" v="22" actId="478"/>
          <ac:spMkLst>
            <pc:docMk/>
            <pc:sldMk cId="721498521" sldId="291"/>
            <ac:spMk id="3" creationId="{00000000-0000-0000-0000-000000000000}"/>
          </ac:spMkLst>
        </pc:spChg>
        <pc:spChg chg="add del mod">
          <ac:chgData name="Giovanni Gallo" userId="6f384615b75fa10c" providerId="LiveId" clId="{61779431-2EBB-4681-AC13-0CAA9B640909}" dt="2018-10-29T16:38:39.531" v="23" actId="478"/>
          <ac:spMkLst>
            <pc:docMk/>
            <pc:sldMk cId="721498521" sldId="291"/>
            <ac:spMk id="8" creationId="{7F6C8C9F-2B53-4B94-8DD6-95B62F227A12}"/>
          </ac:spMkLst>
        </pc:spChg>
        <pc:picChg chg="del">
          <ac:chgData name="Giovanni Gallo" userId="6f384615b75fa10c" providerId="LiveId" clId="{61779431-2EBB-4681-AC13-0CAA9B640909}" dt="2018-10-29T16:38:41.293" v="25" actId="478"/>
          <ac:picMkLst>
            <pc:docMk/>
            <pc:sldMk cId="721498521" sldId="291"/>
            <ac:picMk id="5" creationId="{00000000-0000-0000-0000-000000000000}"/>
          </ac:picMkLst>
        </pc:picChg>
        <pc:picChg chg="del">
          <ac:chgData name="Giovanni Gallo" userId="6f384615b75fa10c" providerId="LiveId" clId="{61779431-2EBB-4681-AC13-0CAA9B640909}" dt="2018-10-29T16:38:40.681" v="24" actId="478"/>
          <ac:picMkLst>
            <pc:docMk/>
            <pc:sldMk cId="721498521" sldId="291"/>
            <ac:picMk id="6" creationId="{00000000-0000-0000-0000-000000000000}"/>
          </ac:picMkLst>
        </pc:picChg>
        <pc:picChg chg="del">
          <ac:chgData name="Giovanni Gallo" userId="6f384615b75fa10c" providerId="LiveId" clId="{61779431-2EBB-4681-AC13-0CAA9B640909}" dt="2018-10-29T16:38:41.721" v="26" actId="478"/>
          <ac:picMkLst>
            <pc:docMk/>
            <pc:sldMk cId="721498521" sldId="291"/>
            <ac:picMk id="7" creationId="{00000000-0000-0000-0000-000000000000}"/>
          </ac:picMkLst>
        </pc:picChg>
        <pc:picChg chg="add mod">
          <ac:chgData name="Giovanni Gallo" userId="6f384615b75fa10c" providerId="LiveId" clId="{61779431-2EBB-4681-AC13-0CAA9B640909}" dt="2018-10-29T16:42:10.801" v="31" actId="1076"/>
          <ac:picMkLst>
            <pc:docMk/>
            <pc:sldMk cId="721498521" sldId="291"/>
            <ac:picMk id="9" creationId="{64A566FA-1085-412D-B1FE-2675E0CC2BBC}"/>
          </ac:picMkLst>
        </pc:picChg>
      </pc:sldChg>
      <pc:sldChg chg="modSp add">
        <pc:chgData name="Giovanni Gallo" userId="6f384615b75fa10c" providerId="LiveId" clId="{61779431-2EBB-4681-AC13-0CAA9B640909}" dt="2018-10-29T16:45:15.661" v="81" actId="113"/>
        <pc:sldMkLst>
          <pc:docMk/>
          <pc:sldMk cId="629053766" sldId="292"/>
        </pc:sldMkLst>
        <pc:spChg chg="mod">
          <ac:chgData name="Giovanni Gallo" userId="6f384615b75fa10c" providerId="LiveId" clId="{61779431-2EBB-4681-AC13-0CAA9B640909}" dt="2018-10-29T16:44:26.911" v="72" actId="20577"/>
          <ac:spMkLst>
            <pc:docMk/>
            <pc:sldMk cId="629053766" sldId="292"/>
            <ac:spMk id="2" creationId="{59DA2105-4FC3-4608-BD05-095F3DCC2D2D}"/>
          </ac:spMkLst>
        </pc:spChg>
        <pc:spChg chg="mod">
          <ac:chgData name="Giovanni Gallo" userId="6f384615b75fa10c" providerId="LiveId" clId="{61779431-2EBB-4681-AC13-0CAA9B640909}" dt="2018-10-29T16:45:15.661" v="81" actId="113"/>
          <ac:spMkLst>
            <pc:docMk/>
            <pc:sldMk cId="629053766" sldId="292"/>
            <ac:spMk id="3" creationId="{CDFF29F1-8A4B-41BA-8EB7-B892900811E0}"/>
          </ac:spMkLst>
        </pc:spChg>
      </pc:sldChg>
      <pc:sldChg chg="modSp add">
        <pc:chgData name="Giovanni Gallo" userId="6f384615b75fa10c" providerId="LiveId" clId="{61779431-2EBB-4681-AC13-0CAA9B640909}" dt="2018-10-29T16:46:23.392" v="100" actId="27636"/>
        <pc:sldMkLst>
          <pc:docMk/>
          <pc:sldMk cId="4117277852" sldId="293"/>
        </pc:sldMkLst>
        <pc:spChg chg="mod">
          <ac:chgData name="Giovanni Gallo" userId="6f384615b75fa10c" providerId="LiveId" clId="{61779431-2EBB-4681-AC13-0CAA9B640909}" dt="2018-10-29T16:44:33.885" v="74" actId="20577"/>
          <ac:spMkLst>
            <pc:docMk/>
            <pc:sldMk cId="4117277852" sldId="293"/>
            <ac:spMk id="2" creationId="{59DA2105-4FC3-4608-BD05-095F3DCC2D2D}"/>
          </ac:spMkLst>
        </pc:spChg>
        <pc:spChg chg="mod">
          <ac:chgData name="Giovanni Gallo" userId="6f384615b75fa10c" providerId="LiveId" clId="{61779431-2EBB-4681-AC13-0CAA9B640909}" dt="2018-10-29T16:46:23.392" v="100" actId="27636"/>
          <ac:spMkLst>
            <pc:docMk/>
            <pc:sldMk cId="4117277852" sldId="293"/>
            <ac:spMk id="3" creationId="{CDFF29F1-8A4B-41BA-8EB7-B892900811E0}"/>
          </ac:spMkLst>
        </pc:spChg>
      </pc:sldChg>
      <pc:sldChg chg="addSp modSp add">
        <pc:chgData name="Giovanni Gallo" userId="6f384615b75fa10c" providerId="LiveId" clId="{61779431-2EBB-4681-AC13-0CAA9B640909}" dt="2018-10-29T16:49:22.732" v="401" actId="5793"/>
        <pc:sldMkLst>
          <pc:docMk/>
          <pc:sldMk cId="2898118738" sldId="294"/>
        </pc:sldMkLst>
        <pc:spChg chg="mod">
          <ac:chgData name="Giovanni Gallo" userId="6f384615b75fa10c" providerId="LiveId" clId="{61779431-2EBB-4681-AC13-0CAA9B640909}" dt="2018-10-29T16:46:15.225" v="98" actId="20577"/>
          <ac:spMkLst>
            <pc:docMk/>
            <pc:sldMk cId="2898118738" sldId="294"/>
            <ac:spMk id="2" creationId="{59DA2105-4FC3-4608-BD05-095F3DCC2D2D}"/>
          </ac:spMkLst>
        </pc:spChg>
        <pc:spChg chg="mod">
          <ac:chgData name="Giovanni Gallo" userId="6f384615b75fa10c" providerId="LiveId" clId="{61779431-2EBB-4681-AC13-0CAA9B640909}" dt="2018-10-29T16:49:20.893" v="399" actId="5793"/>
          <ac:spMkLst>
            <pc:docMk/>
            <pc:sldMk cId="2898118738" sldId="294"/>
            <ac:spMk id="3" creationId="{CDFF29F1-8A4B-41BA-8EB7-B892900811E0}"/>
          </ac:spMkLst>
        </pc:spChg>
        <pc:spChg chg="add mod">
          <ac:chgData name="Giovanni Gallo" userId="6f384615b75fa10c" providerId="LiveId" clId="{61779431-2EBB-4681-AC13-0CAA9B640909}" dt="2018-10-29T16:49:22.732" v="401" actId="5793"/>
          <ac:spMkLst>
            <pc:docMk/>
            <pc:sldMk cId="2898118738" sldId="294"/>
            <ac:spMk id="4" creationId="{D306583F-0B91-40E5-9770-A24F6D8594C6}"/>
          </ac:spMkLst>
        </pc:spChg>
      </pc:sldChg>
    </pc:docChg>
  </pc:docChgLst>
  <pc:docChgLst>
    <pc:chgData name="Giovanni Gallo" userId="6f384615b75fa10c" providerId="LiveId" clId="{E8BFB124-0898-430A-8E37-067188C58612}"/>
    <pc:docChg chg="custSel modSld sldOrd">
      <pc:chgData name="Giovanni Gallo" userId="6f384615b75fa10c" providerId="LiveId" clId="{E8BFB124-0898-430A-8E37-067188C58612}" dt="2018-10-25T10:35:30.236" v="100"/>
      <pc:docMkLst>
        <pc:docMk/>
      </pc:docMkLst>
      <pc:sldChg chg="modSp">
        <pc:chgData name="Giovanni Gallo" userId="6f384615b75fa10c" providerId="LiveId" clId="{E8BFB124-0898-430A-8E37-067188C58612}" dt="2018-10-25T10:07:42.768" v="66" actId="20577"/>
        <pc:sldMkLst>
          <pc:docMk/>
          <pc:sldMk cId="2485466313" sldId="256"/>
        </pc:sldMkLst>
        <pc:spChg chg="mod">
          <ac:chgData name="Giovanni Gallo" userId="6f384615b75fa10c" providerId="LiveId" clId="{E8BFB124-0898-430A-8E37-067188C58612}" dt="2018-10-25T10:07:19.948" v="48" actId="20577"/>
          <ac:spMkLst>
            <pc:docMk/>
            <pc:sldMk cId="2485466313" sldId="256"/>
            <ac:spMk id="2" creationId="{00000000-0000-0000-0000-000000000000}"/>
          </ac:spMkLst>
        </pc:spChg>
        <pc:spChg chg="mod">
          <ac:chgData name="Giovanni Gallo" userId="6f384615b75fa10c" providerId="LiveId" clId="{E8BFB124-0898-430A-8E37-067188C58612}" dt="2018-10-25T10:07:42.768" v="66" actId="20577"/>
          <ac:spMkLst>
            <pc:docMk/>
            <pc:sldMk cId="2485466313" sldId="256"/>
            <ac:spMk id="4" creationId="{00000000-0000-0000-0000-000000000000}"/>
          </ac:spMkLst>
        </pc:spChg>
      </pc:sldChg>
      <pc:sldChg chg="modSp">
        <pc:chgData name="Giovanni Gallo" userId="6f384615b75fa10c" providerId="LiveId" clId="{E8BFB124-0898-430A-8E37-067188C58612}" dt="2018-10-25T10:08:43.737" v="67" actId="6549"/>
        <pc:sldMkLst>
          <pc:docMk/>
          <pc:sldMk cId="1162665476" sldId="257"/>
        </pc:sldMkLst>
        <pc:spChg chg="mod">
          <ac:chgData name="Giovanni Gallo" userId="6f384615b75fa10c" providerId="LiveId" clId="{E8BFB124-0898-430A-8E37-067188C58612}" dt="2018-10-25T10:08:43.737" v="67" actId="6549"/>
          <ac:spMkLst>
            <pc:docMk/>
            <pc:sldMk cId="1162665476" sldId="257"/>
            <ac:spMk id="2" creationId="{00000000-0000-0000-0000-000000000000}"/>
          </ac:spMkLst>
        </pc:spChg>
      </pc:sldChg>
      <pc:sldChg chg="addSp delSp modSp">
        <pc:chgData name="Giovanni Gallo" userId="6f384615b75fa10c" providerId="LiveId" clId="{E8BFB124-0898-430A-8E37-067188C58612}" dt="2018-10-25T10:35:05.409" v="96" actId="20577"/>
        <pc:sldMkLst>
          <pc:docMk/>
          <pc:sldMk cId="802373458" sldId="265"/>
        </pc:sldMkLst>
        <pc:spChg chg="mod">
          <ac:chgData name="Giovanni Gallo" userId="6f384615b75fa10c" providerId="LiveId" clId="{E8BFB124-0898-430A-8E37-067188C58612}" dt="2018-10-25T10:35:05.409" v="96" actId="20577"/>
          <ac:spMkLst>
            <pc:docMk/>
            <pc:sldMk cId="802373458" sldId="265"/>
            <ac:spMk id="2" creationId="{00000000-0000-0000-0000-000000000000}"/>
          </ac:spMkLst>
        </pc:spChg>
        <pc:spChg chg="add del mod">
          <ac:chgData name="Giovanni Gallo" userId="6f384615b75fa10c" providerId="LiveId" clId="{E8BFB124-0898-430A-8E37-067188C58612}" dt="2018-10-25T10:27:40.946" v="69"/>
          <ac:spMkLst>
            <pc:docMk/>
            <pc:sldMk cId="802373458" sldId="265"/>
            <ac:spMk id="3" creationId="{797305AD-0E26-411E-9823-FF0BA1E67904}"/>
          </ac:spMkLst>
        </pc:spChg>
        <pc:graphicFrameChg chg="del">
          <ac:chgData name="Giovanni Gallo" userId="6f384615b75fa10c" providerId="LiveId" clId="{E8BFB124-0898-430A-8E37-067188C58612}" dt="2018-10-25T10:27:35.356" v="68" actId="478"/>
          <ac:graphicFrameMkLst>
            <pc:docMk/>
            <pc:sldMk cId="802373458" sldId="265"/>
            <ac:graphicFrameMk id="5" creationId="{00000000-0000-0000-0000-000000000000}"/>
          </ac:graphicFrameMkLst>
        </pc:graphicFrameChg>
        <pc:picChg chg="add mod">
          <ac:chgData name="Giovanni Gallo" userId="6f384615b75fa10c" providerId="LiveId" clId="{E8BFB124-0898-430A-8E37-067188C58612}" dt="2018-10-25T10:27:54.576" v="73" actId="1076"/>
          <ac:picMkLst>
            <pc:docMk/>
            <pc:sldMk cId="802373458" sldId="265"/>
            <ac:picMk id="4" creationId="{C7124AF7-007F-4BFC-8518-7CFB025D3813}"/>
          </ac:picMkLst>
        </pc:picChg>
      </pc:sldChg>
      <pc:sldChg chg="addSp delSp modSp ord">
        <pc:chgData name="Giovanni Gallo" userId="6f384615b75fa10c" providerId="LiveId" clId="{E8BFB124-0898-430A-8E37-067188C58612}" dt="2018-10-25T10:35:14.535" v="97"/>
        <pc:sldMkLst>
          <pc:docMk/>
          <pc:sldMk cId="1283502903" sldId="274"/>
        </pc:sldMkLst>
        <pc:spChg chg="mod">
          <ac:chgData name="Giovanni Gallo" userId="6f384615b75fa10c" providerId="LiveId" clId="{E8BFB124-0898-430A-8E37-067188C58612}" dt="2018-10-25T10:34:38.376" v="88" actId="20577"/>
          <ac:spMkLst>
            <pc:docMk/>
            <pc:sldMk cId="1283502903" sldId="274"/>
            <ac:spMk id="2" creationId="{00000000-0000-0000-0000-000000000000}"/>
          </ac:spMkLst>
        </pc:spChg>
        <pc:spChg chg="add del mod">
          <ac:chgData name="Giovanni Gallo" userId="6f384615b75fa10c" providerId="LiveId" clId="{E8BFB124-0898-430A-8E37-067188C58612}" dt="2018-10-25T10:33:51.986" v="75"/>
          <ac:spMkLst>
            <pc:docMk/>
            <pc:sldMk cId="1283502903" sldId="274"/>
            <ac:spMk id="3" creationId="{4285C9E2-120B-4EA7-9552-DB91D0010C03}"/>
          </ac:spMkLst>
        </pc:spChg>
        <pc:graphicFrameChg chg="del">
          <ac:chgData name="Giovanni Gallo" userId="6f384615b75fa10c" providerId="LiveId" clId="{E8BFB124-0898-430A-8E37-067188C58612}" dt="2018-10-25T10:33:44.216" v="74" actId="478"/>
          <ac:graphicFrameMkLst>
            <pc:docMk/>
            <pc:sldMk cId="1283502903" sldId="274"/>
            <ac:graphicFrameMk id="6" creationId="{00000000-0000-0000-0000-000000000000}"/>
          </ac:graphicFrameMkLst>
        </pc:graphicFrameChg>
        <pc:picChg chg="add mod">
          <ac:chgData name="Giovanni Gallo" userId="6f384615b75fa10c" providerId="LiveId" clId="{E8BFB124-0898-430A-8E37-067188C58612}" dt="2018-10-25T10:34:09.250" v="79" actId="1076"/>
          <ac:picMkLst>
            <pc:docMk/>
            <pc:sldMk cId="1283502903" sldId="274"/>
            <ac:picMk id="4" creationId="{1C42104D-CB38-4EEC-88DE-FEE05E0C66AA}"/>
          </ac:picMkLst>
        </pc:picChg>
      </pc:sldChg>
      <pc:sldChg chg="addSp delSp modSp ord">
        <pc:chgData name="Giovanni Gallo" userId="6f384615b75fa10c" providerId="LiveId" clId="{E8BFB124-0898-430A-8E37-067188C58612}" dt="2018-10-25T10:35:19.016" v="98"/>
        <pc:sldMkLst>
          <pc:docMk/>
          <pc:sldMk cId="854920863" sldId="275"/>
        </pc:sldMkLst>
        <pc:spChg chg="mod">
          <ac:chgData name="Giovanni Gallo" userId="6f384615b75fa10c" providerId="LiveId" clId="{E8BFB124-0898-430A-8E37-067188C58612}" dt="2018-10-25T10:34:35.516" v="86" actId="20577"/>
          <ac:spMkLst>
            <pc:docMk/>
            <pc:sldMk cId="854920863" sldId="275"/>
            <ac:spMk id="2" creationId="{00000000-0000-0000-0000-000000000000}"/>
          </ac:spMkLst>
        </pc:spChg>
        <pc:spChg chg="add del mod">
          <ac:chgData name="Giovanni Gallo" userId="6f384615b75fa10c" providerId="LiveId" clId="{E8BFB124-0898-430A-8E37-067188C58612}" dt="2018-10-25T10:34:20.206" v="81"/>
          <ac:spMkLst>
            <pc:docMk/>
            <pc:sldMk cId="854920863" sldId="275"/>
            <ac:spMk id="3" creationId="{9C641606-9301-4FA1-81B3-0F4A21B660EF}"/>
          </ac:spMkLst>
        </pc:spChg>
        <pc:graphicFrameChg chg="del">
          <ac:chgData name="Giovanni Gallo" userId="6f384615b75fa10c" providerId="LiveId" clId="{E8BFB124-0898-430A-8E37-067188C58612}" dt="2018-10-25T10:34:14.546" v="80" actId="478"/>
          <ac:graphicFrameMkLst>
            <pc:docMk/>
            <pc:sldMk cId="854920863" sldId="275"/>
            <ac:graphicFrameMk id="6" creationId="{00000000-0000-0000-0000-000000000000}"/>
          </ac:graphicFrameMkLst>
        </pc:graphicFrameChg>
        <pc:picChg chg="add mod">
          <ac:chgData name="Giovanni Gallo" userId="6f384615b75fa10c" providerId="LiveId" clId="{E8BFB124-0898-430A-8E37-067188C58612}" dt="2018-10-25T10:34:32.015" v="84" actId="1076"/>
          <ac:picMkLst>
            <pc:docMk/>
            <pc:sldMk cId="854920863" sldId="275"/>
            <ac:picMk id="4" creationId="{636B362D-49EB-4B2A-AF34-278889ACC163}"/>
          </ac:picMkLst>
        </pc:picChg>
      </pc:sldChg>
      <pc:sldChg chg="addSp delSp modSp ord">
        <pc:chgData name="Giovanni Gallo" userId="6f384615b75fa10c" providerId="LiveId" clId="{E8BFB124-0898-430A-8E37-067188C58612}" dt="2018-10-25T10:35:30.236" v="100"/>
        <pc:sldMkLst>
          <pc:docMk/>
          <pc:sldMk cId="2157958193" sldId="276"/>
        </pc:sldMkLst>
        <pc:spChg chg="mod">
          <ac:chgData name="Giovanni Gallo" userId="6f384615b75fa10c" providerId="LiveId" clId="{E8BFB124-0898-430A-8E37-067188C58612}" dt="2018-10-25T10:34:41.356" v="90" actId="20577"/>
          <ac:spMkLst>
            <pc:docMk/>
            <pc:sldMk cId="2157958193" sldId="276"/>
            <ac:spMk id="2" creationId="{00000000-0000-0000-0000-000000000000}"/>
          </ac:spMkLst>
        </pc:spChg>
        <pc:spChg chg="add del mod">
          <ac:chgData name="Giovanni Gallo" userId="6f384615b75fa10c" providerId="LiveId" clId="{E8BFB124-0898-430A-8E37-067188C58612}" dt="2018-10-25T10:34:48.876" v="92"/>
          <ac:spMkLst>
            <pc:docMk/>
            <pc:sldMk cId="2157958193" sldId="276"/>
            <ac:spMk id="3" creationId="{7EC3FCB1-20F2-4053-BEEC-786C1340D996}"/>
          </ac:spMkLst>
        </pc:spChg>
        <pc:graphicFrameChg chg="del">
          <ac:chgData name="Giovanni Gallo" userId="6f384615b75fa10c" providerId="LiveId" clId="{E8BFB124-0898-430A-8E37-067188C58612}" dt="2018-10-25T10:34:43.516" v="91" actId="478"/>
          <ac:graphicFrameMkLst>
            <pc:docMk/>
            <pc:sldMk cId="2157958193" sldId="276"/>
            <ac:graphicFrameMk id="5" creationId="{00000000-0000-0000-0000-000000000000}"/>
          </ac:graphicFrameMkLst>
        </pc:graphicFrameChg>
        <pc:picChg chg="add mod">
          <ac:chgData name="Giovanni Gallo" userId="6f384615b75fa10c" providerId="LiveId" clId="{E8BFB124-0898-430A-8E37-067188C58612}" dt="2018-10-25T10:34:58.776" v="94" actId="1076"/>
          <ac:picMkLst>
            <pc:docMk/>
            <pc:sldMk cId="2157958193" sldId="276"/>
            <ac:picMk id="4" creationId="{FD8468E7-1AB6-4FBA-8EA3-5B8F165942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F8E495-D5B1-439B-9ACB-4B0F1EB42C8B}" type="datetimeFigureOut">
              <a:rPr lang="it-IT" smtClean="0"/>
              <a:pPr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cache/metadata/en/ilc_esms.htm" TargetMode="External"/><Relationship Id="rId2" Type="http://schemas.openxmlformats.org/officeDocument/2006/relationships/hyperlink" Target="http://ec.europa.eu/eurostat/data/databas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6400800" cy="360040"/>
          </a:xfrm>
        </p:spPr>
        <p:txBody>
          <a:bodyPr>
            <a:normAutofit/>
          </a:bodyPr>
          <a:lstStyle/>
          <a:p>
            <a:r>
              <a:rPr lang="it-IT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Modena – 31 Ottobre 2018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918648" cy="2232248"/>
          </a:xfrm>
        </p:spPr>
        <p:txBody>
          <a:bodyPr>
            <a:normAutofit/>
          </a:bodyPr>
          <a:lstStyle/>
          <a:p>
            <a:r>
              <a:rPr lang="it-IT" sz="3200" b="1" cap="small" dirty="0">
                <a:latin typeface="Times New Roman" pitchFamily="18" charset="0"/>
                <a:cs typeface="Times New Roman" pitchFamily="18" charset="0"/>
              </a:rPr>
              <a:t>Lezione 3 delle esercitazioni su Stata di Metodi econometrici per la valutazione delle politiche pubbliche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11560" y="2996952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z="3600" i="1" dirty="0">
                <a:solidFill>
                  <a:schemeClr val="tx1"/>
                </a:solidFill>
              </a:rPr>
              <a:t>Calcolo degli indicatori di povertà ed esclusione sociale adottati da </a:t>
            </a:r>
            <a:r>
              <a:rPr lang="it-IT" sz="3600" i="1" dirty="0" err="1">
                <a:solidFill>
                  <a:schemeClr val="tx1"/>
                </a:solidFill>
              </a:rPr>
              <a:t>Eurostat</a:t>
            </a:r>
            <a:endParaRPr lang="it-IT" sz="3600" i="1" dirty="0">
              <a:solidFill>
                <a:schemeClr val="tx1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371600" y="4941168"/>
            <a:ext cx="6400800" cy="3600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i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Giovanni Gallo</a:t>
            </a:r>
          </a:p>
        </p:txBody>
      </p:sp>
    </p:spTree>
    <p:extLst>
      <p:ext uri="{BB962C8B-B14F-4D97-AF65-F5344CB8AC3E}">
        <p14:creationId xmlns:p14="http://schemas.microsoft.com/office/powerpoint/2010/main" val="248546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Costruzione dei nuovi indici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/>
              <a:t>Come costruire l’indice di deprivazione materiale su Stata:</a:t>
            </a:r>
          </a:p>
          <a:p>
            <a:pPr marL="0" indent="0" algn="just">
              <a:buNone/>
            </a:pPr>
            <a:endParaRPr lang="it-IT" sz="1100" dirty="0"/>
          </a:p>
          <a:p>
            <a:pPr marL="0" indent="0" algn="just">
              <a:buNone/>
            </a:pPr>
            <a:r>
              <a:rPr lang="en-US" sz="1500" dirty="0"/>
              <a:t>gen deprivations=1 	if dm1==1</a:t>
            </a:r>
          </a:p>
          <a:p>
            <a:pPr marL="0" indent="0" algn="just">
              <a:buNone/>
            </a:pPr>
            <a:r>
              <a:rPr lang="en-US" sz="1500" dirty="0"/>
              <a:t>recode deprivations .=0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dm2==1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dm3==1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dm4==1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dm5==1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dm6==1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dm7==1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dm8==1</a:t>
            </a:r>
          </a:p>
          <a:p>
            <a:pPr marL="0" indent="0" algn="just">
              <a:buNone/>
            </a:pPr>
            <a:r>
              <a:rPr lang="en-US" sz="1500" dirty="0"/>
              <a:t>replace deprivations=deprivations+1 	if dm9==1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pov_dep</a:t>
            </a:r>
            <a:r>
              <a:rPr lang="en-US" sz="1500" dirty="0"/>
              <a:t>=(deprivations&gt;=4)</a:t>
            </a:r>
          </a:p>
          <a:p>
            <a:pPr marL="0" indent="0" algn="just">
              <a:buNone/>
            </a:pPr>
            <a:endParaRPr lang="it-IT" sz="1500" b="1" dirty="0"/>
          </a:p>
          <a:p>
            <a:pPr marL="274320" lvl="1" indent="0" algn="just">
              <a:buNone/>
            </a:pPr>
            <a:endParaRPr 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330380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Costruzione dei nuovi indici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/>
              <a:t>Come costruire la percentuale di individui che vivono in famiglie con intensità lavorativa molto bassa su Stata:</a:t>
            </a:r>
          </a:p>
          <a:p>
            <a:pPr marL="0" indent="0" algn="just">
              <a:buNone/>
            </a:pPr>
            <a:endParaRPr lang="it-IT" sz="1100" dirty="0"/>
          </a:p>
          <a:p>
            <a:pPr marL="0" indent="0" algn="just">
              <a:buNone/>
            </a:pPr>
            <a:r>
              <a:rPr lang="en-US" sz="1500" dirty="0" err="1"/>
              <a:t>foreach</a:t>
            </a:r>
            <a:r>
              <a:rPr lang="en-US" sz="1500" dirty="0"/>
              <a:t> </a:t>
            </a:r>
            <a:r>
              <a:rPr lang="en-US" sz="1500" dirty="0" err="1"/>
              <a:t>xy</a:t>
            </a:r>
            <a:r>
              <a:rPr lang="en-US" sz="1500" dirty="0"/>
              <a:t> in 73 74 75 76 80 85 86 87 89 90  {</a:t>
            </a:r>
          </a:p>
          <a:p>
            <a:pPr marL="0" indent="0" algn="just">
              <a:buNone/>
            </a:pPr>
            <a:r>
              <a:rPr lang="en-US" sz="1500" dirty="0"/>
              <a:t>replace pl0`xy'=0 	if pl0`xy'_f==-1	   }</a:t>
            </a:r>
          </a:p>
          <a:p>
            <a:pPr marL="0" indent="0" algn="just">
              <a:buNone/>
            </a:pPr>
            <a:r>
              <a:rPr lang="en-US" sz="1500" dirty="0"/>
              <a:t>gen  tot=pl073+pl074+pl075+pl076+pl080+pl085+pl086+pl087+pl089+pl090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emp</a:t>
            </a:r>
            <a:r>
              <a:rPr lang="en-US" sz="1500" dirty="0"/>
              <a:t>=pl073+pl074+pl075+pl076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nwa_m</a:t>
            </a:r>
            <a:r>
              <a:rPr lang="en-US" sz="1500" dirty="0"/>
              <a:t>=tot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workint_ind</a:t>
            </a:r>
            <a:r>
              <a:rPr lang="en-US" sz="1500" dirty="0"/>
              <a:t>=</a:t>
            </a:r>
            <a:r>
              <a:rPr lang="en-US" sz="1500" dirty="0" err="1"/>
              <a:t>emp</a:t>
            </a:r>
            <a:r>
              <a:rPr lang="en-US" sz="1500" dirty="0"/>
              <a:t>/tot</a:t>
            </a:r>
          </a:p>
          <a:p>
            <a:pPr marL="0" indent="0" algn="just">
              <a:buNone/>
            </a:pPr>
            <a:r>
              <a:rPr lang="en-US" sz="1500" dirty="0"/>
              <a:t>replace </a:t>
            </a:r>
            <a:r>
              <a:rPr lang="en-US" sz="1500" dirty="0" err="1"/>
              <a:t>nwa_m</a:t>
            </a:r>
            <a:r>
              <a:rPr lang="en-US" sz="1500" dirty="0"/>
              <a:t>=0 	if eta&lt;18 | eta&gt;=60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nw_m</a:t>
            </a:r>
            <a:r>
              <a:rPr lang="en-US" sz="1500" dirty="0"/>
              <a:t>=</a:t>
            </a:r>
            <a:r>
              <a:rPr lang="en-US" sz="1500" dirty="0" err="1"/>
              <a:t>emp</a:t>
            </a:r>
            <a:r>
              <a:rPr lang="en-US" sz="1500" dirty="0"/>
              <a:t> </a:t>
            </a:r>
          </a:p>
          <a:p>
            <a:pPr marL="0" indent="0" algn="just">
              <a:buNone/>
            </a:pPr>
            <a:r>
              <a:rPr lang="en-US" sz="1500" dirty="0"/>
              <a:t>replace </a:t>
            </a:r>
            <a:r>
              <a:rPr lang="en-US" sz="1500" dirty="0" err="1"/>
              <a:t>nw_m</a:t>
            </a:r>
            <a:r>
              <a:rPr lang="en-US" sz="1500" dirty="0"/>
              <a:t>=0 	if eta&lt;18 | eta&gt;=60</a:t>
            </a:r>
          </a:p>
          <a:p>
            <a:pPr marL="0" indent="0" algn="just">
              <a:buNone/>
            </a:pPr>
            <a:r>
              <a:rPr lang="en-US" sz="1500" dirty="0" err="1"/>
              <a:t>egen</a:t>
            </a:r>
            <a:r>
              <a:rPr lang="en-US" sz="1500" dirty="0"/>
              <a:t>  </a:t>
            </a:r>
            <a:r>
              <a:rPr lang="en-US" sz="1500" dirty="0" err="1"/>
              <a:t>tnw_m</a:t>
            </a:r>
            <a:r>
              <a:rPr lang="en-US" sz="1500" dirty="0"/>
              <a:t>=sum(</a:t>
            </a:r>
            <a:r>
              <a:rPr lang="en-US" sz="1500" dirty="0" err="1"/>
              <a:t>nw_m</a:t>
            </a:r>
            <a:r>
              <a:rPr lang="en-US" sz="1500" dirty="0"/>
              <a:t>), by(</a:t>
            </a:r>
            <a:r>
              <a:rPr lang="en-US" sz="1500" dirty="0" err="1"/>
              <a:t>nquest</a:t>
            </a:r>
            <a:r>
              <a:rPr lang="en-US" sz="1500" dirty="0"/>
              <a:t>)</a:t>
            </a:r>
          </a:p>
          <a:p>
            <a:pPr marL="0" indent="0" algn="just">
              <a:buNone/>
            </a:pPr>
            <a:r>
              <a:rPr lang="en-US" sz="1500" dirty="0" err="1"/>
              <a:t>egen</a:t>
            </a:r>
            <a:r>
              <a:rPr lang="en-US" sz="1500" dirty="0"/>
              <a:t>  </a:t>
            </a:r>
            <a:r>
              <a:rPr lang="en-US" sz="1500" dirty="0" err="1"/>
              <a:t>tnwa_m</a:t>
            </a:r>
            <a:r>
              <a:rPr lang="en-US" sz="1500" dirty="0"/>
              <a:t>=sum(</a:t>
            </a:r>
            <a:r>
              <a:rPr lang="en-US" sz="1500" dirty="0" err="1"/>
              <a:t>nwa_m</a:t>
            </a:r>
            <a:r>
              <a:rPr lang="en-US" sz="1500" dirty="0"/>
              <a:t>), by(</a:t>
            </a:r>
            <a:r>
              <a:rPr lang="en-US" sz="1500" dirty="0" err="1"/>
              <a:t>nquest</a:t>
            </a:r>
            <a:r>
              <a:rPr lang="en-US" sz="1500" dirty="0"/>
              <a:t>)</a:t>
            </a:r>
          </a:p>
          <a:p>
            <a:pPr marL="0" indent="0" algn="just">
              <a:buNone/>
            </a:pPr>
            <a:r>
              <a:rPr lang="en-US" sz="1500" dirty="0"/>
              <a:t>gen  </a:t>
            </a:r>
            <a:r>
              <a:rPr lang="en-US" sz="1500" dirty="0" err="1"/>
              <a:t>workint</a:t>
            </a:r>
            <a:r>
              <a:rPr lang="en-US" sz="1500" dirty="0"/>
              <a:t>=</a:t>
            </a:r>
            <a:r>
              <a:rPr lang="en-US" sz="1500" dirty="0" err="1"/>
              <a:t>tnw_m</a:t>
            </a:r>
            <a:r>
              <a:rPr lang="en-US" sz="1500" dirty="0"/>
              <a:t>/</a:t>
            </a:r>
            <a:r>
              <a:rPr lang="en-US" sz="1500" dirty="0" err="1"/>
              <a:t>tnwa_m</a:t>
            </a:r>
            <a:endParaRPr lang="en-US" sz="1500" dirty="0"/>
          </a:p>
          <a:p>
            <a:pPr marL="0" indent="0" algn="just">
              <a:buNone/>
            </a:pPr>
            <a:r>
              <a:rPr lang="en-US" sz="1500" dirty="0"/>
              <a:t>g </a:t>
            </a:r>
            <a:r>
              <a:rPr lang="en-US" sz="1500" dirty="0" err="1"/>
              <a:t>pov_lwi</a:t>
            </a:r>
            <a:r>
              <a:rPr lang="en-US" sz="1500" dirty="0"/>
              <a:t>=(</a:t>
            </a:r>
            <a:r>
              <a:rPr lang="en-US" sz="1500" dirty="0" err="1"/>
              <a:t>workint</a:t>
            </a:r>
            <a:r>
              <a:rPr lang="en-US" sz="1500" dirty="0"/>
              <a:t>&lt;=0.2) 	if eta&lt;60</a:t>
            </a:r>
          </a:p>
          <a:p>
            <a:pPr marL="0" indent="0" algn="just">
              <a:buNone/>
            </a:pPr>
            <a:r>
              <a:rPr lang="en-US" sz="1500" dirty="0"/>
              <a:t>capture drop tot </a:t>
            </a:r>
            <a:r>
              <a:rPr lang="en-US" sz="1500" dirty="0" err="1"/>
              <a:t>emp</a:t>
            </a:r>
            <a:r>
              <a:rPr lang="en-US" sz="1500" dirty="0"/>
              <a:t> </a:t>
            </a:r>
            <a:r>
              <a:rPr lang="en-US" sz="1500" dirty="0" err="1"/>
              <a:t>nwa_m</a:t>
            </a:r>
            <a:r>
              <a:rPr lang="en-US" sz="1500" dirty="0"/>
              <a:t> </a:t>
            </a:r>
            <a:r>
              <a:rPr lang="en-US" sz="1500" dirty="0" err="1"/>
              <a:t>nw_m</a:t>
            </a:r>
            <a:r>
              <a:rPr lang="en-US" sz="1500" dirty="0"/>
              <a:t> </a:t>
            </a:r>
            <a:r>
              <a:rPr lang="en-US" sz="1500" dirty="0" err="1"/>
              <a:t>tnwa_m</a:t>
            </a:r>
            <a:r>
              <a:rPr lang="en-US" sz="1500" dirty="0"/>
              <a:t> </a:t>
            </a:r>
            <a:r>
              <a:rPr lang="en-US" sz="1500" dirty="0" err="1"/>
              <a:t>tnw_m</a:t>
            </a:r>
            <a:endParaRPr 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210967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58952"/>
          </a:xfrm>
        </p:spPr>
        <p:txBody>
          <a:bodyPr>
            <a:noAutofit/>
          </a:bodyPr>
          <a:lstStyle/>
          <a:p>
            <a:r>
              <a:rPr lang="it-IT" sz="2400" b="1" cap="small" dirty="0">
                <a:latin typeface="Times New Roman" pitchFamily="18" charset="0"/>
                <a:cs typeface="Times New Roman" pitchFamily="18" charset="0"/>
              </a:rPr>
              <a:t>Percentuale di persone a rischio di povertà ed esclusione sociale (AROPE) per stato. Anno 2016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FD8468E7-1AB6-4FBA-8EA3-5B8F1659424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8952" y="1628800"/>
            <a:ext cx="7920000" cy="449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5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cap="small" dirty="0">
                <a:latin typeface="Times New Roman" pitchFamily="18" charset="0"/>
                <a:cs typeface="Times New Roman" pitchFamily="18" charset="0"/>
              </a:rPr>
              <a:t>Milioni di persone per condizione di povertà in cui versano. Anno 2013</a:t>
            </a:r>
          </a:p>
        </p:txBody>
      </p:sp>
      <p:pic>
        <p:nvPicPr>
          <p:cNvPr id="7" name="Segnaposto contenuto 6" descr="Grafico 3.1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994213"/>
            <a:ext cx="8504238" cy="36379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57332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Fonte: </a:t>
            </a:r>
            <a:r>
              <a:rPr lang="it-IT" i="1" dirty="0" err="1"/>
              <a:t>Eurostat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43847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Autofit/>
          </a:bodyPr>
          <a:lstStyle/>
          <a:p>
            <a:r>
              <a:rPr lang="it-IT" sz="3600" b="1" cap="small" dirty="0">
                <a:latin typeface="Times New Roman" pitchFamily="18" charset="0"/>
                <a:cs typeface="Times New Roman" pitchFamily="18" charset="0"/>
              </a:rPr>
              <a:t>Appendice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3672408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/>
              <a:t>Revisione degli indicatori attuali: </a:t>
            </a:r>
            <a:endParaRPr lang="it-IT" sz="2400" dirty="0"/>
          </a:p>
          <a:p>
            <a:pPr lvl="1" algn="just"/>
            <a:r>
              <a:rPr lang="it-IT" sz="2000" i="1" dirty="0"/>
              <a:t>Migliorare la soglia di rischio di povertà monetaria</a:t>
            </a:r>
          </a:p>
          <a:p>
            <a:pPr lvl="1" algn="just"/>
            <a:r>
              <a:rPr lang="it-IT" sz="2000" i="1" dirty="0"/>
              <a:t>Scale di equivalenza ‘evolute’</a:t>
            </a:r>
          </a:p>
          <a:p>
            <a:pPr lvl="1" algn="just"/>
            <a:r>
              <a:rPr lang="it-IT" sz="2000" i="1" dirty="0"/>
              <a:t>Un indicatore di deprivazione materiale più efficiente</a:t>
            </a:r>
          </a:p>
          <a:p>
            <a:pPr algn="just"/>
            <a:endParaRPr lang="it-IT" sz="2000" dirty="0"/>
          </a:p>
          <a:p>
            <a:pPr algn="just"/>
            <a:r>
              <a:rPr lang="it-IT" sz="2400" b="1" dirty="0"/>
              <a:t>Nuovi sviluppi sul concetto di povertà:</a:t>
            </a:r>
          </a:p>
          <a:p>
            <a:pPr lvl="1" algn="just"/>
            <a:r>
              <a:rPr lang="it-IT" sz="2000" i="1" dirty="0"/>
              <a:t>Povertà intertemporale</a:t>
            </a:r>
          </a:p>
          <a:p>
            <a:pPr lvl="1" algn="just"/>
            <a:r>
              <a:rPr lang="it-IT" sz="2000" i="1" dirty="0"/>
              <a:t>Povertà percepita</a:t>
            </a:r>
          </a:p>
        </p:txBody>
      </p:sp>
    </p:spTree>
    <p:extLst>
      <p:ext uri="{BB962C8B-B14F-4D97-AF65-F5344CB8AC3E}">
        <p14:creationId xmlns:p14="http://schemas.microsoft.com/office/powerpoint/2010/main" val="3216741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Migliorare la linea di povertà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/>
              <a:t>Elementi di una soglia di povertà relativa:</a:t>
            </a:r>
          </a:p>
          <a:p>
            <a:pPr lvl="1" algn="just"/>
            <a:r>
              <a:rPr lang="it-IT" sz="1500" b="1" i="1" dirty="0"/>
              <a:t>Reddito di riferimento</a:t>
            </a:r>
          </a:p>
          <a:p>
            <a:pPr lvl="1" algn="just"/>
            <a:r>
              <a:rPr lang="it-IT" sz="1500" b="1" i="1" dirty="0"/>
              <a:t>Misura di tendenza centrale del reddito</a:t>
            </a:r>
          </a:p>
          <a:p>
            <a:pPr lvl="1" algn="just"/>
            <a:r>
              <a:rPr lang="it-IT" sz="1500" b="1" i="1" dirty="0"/>
              <a:t>Area di riferimento</a:t>
            </a:r>
            <a:endParaRPr lang="it-IT" sz="1500" i="1" dirty="0"/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Reddito di riferimento:</a:t>
            </a:r>
            <a:r>
              <a:rPr lang="it-IT" sz="2000" dirty="0"/>
              <a:t> reddito disponibile monetario, non monetario (compresi i fitti imputati)</a:t>
            </a:r>
            <a:endParaRPr lang="it-IT" sz="1600" b="1" dirty="0"/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Misura di tendenza centrale: </a:t>
            </a:r>
            <a:r>
              <a:rPr lang="it-IT" sz="2000" dirty="0"/>
              <a:t>media, mediana, vari percentili (può cambiare anche la percentuale che viene moltiplicata per queste misure)</a:t>
            </a:r>
          </a:p>
          <a:p>
            <a:pPr marL="0" indent="0" algn="just">
              <a:buNone/>
            </a:pPr>
            <a:endParaRPr lang="it-IT" sz="1000" dirty="0"/>
          </a:p>
          <a:p>
            <a:pPr algn="just"/>
            <a:r>
              <a:rPr lang="it-IT" sz="2000" b="1" dirty="0"/>
              <a:t>Aree di riferimento:</a:t>
            </a:r>
            <a:r>
              <a:rPr lang="it-IT" sz="2000" dirty="0"/>
              <a:t> Regione, macroarea, Stato, UE, …, Mondo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16635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Esempio di nuova linea di povertà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1440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/>
              <a:t>Dati reddito di riferimento e misura di tendenza centrale (e relativa percentuale) uguali a quelli definiti dall’</a:t>
            </a:r>
            <a:r>
              <a:rPr lang="it-IT" sz="2000" dirty="0" err="1"/>
              <a:t>Eurostat</a:t>
            </a:r>
            <a:r>
              <a:rPr lang="it-IT" sz="2000" dirty="0"/>
              <a:t>, cosa succede se l’area di riferimento non è più l’intero territorio nazionale, ma le macroaree geografiche?</a:t>
            </a:r>
          </a:p>
          <a:p>
            <a:pPr marL="0" indent="0" algn="just">
              <a:buNone/>
            </a:pPr>
            <a:endParaRPr lang="it-IT" sz="1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3140968"/>
            <a:ext cx="8640000" cy="260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76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Esempio di nuova linea di povertà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196" y="1628800"/>
            <a:ext cx="3699609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2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Scale di equivalenza ‘Evolute’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/>
              <a:t>La scala di equivalenza OCSE Modificata, rispetto ad altre scale di equivalenza, risulta preferibile poiché non tiene conto solo della numerosità del nucleo familiare, ma anche dell’età dei componenti.</a:t>
            </a:r>
          </a:p>
          <a:p>
            <a:pPr marL="0" indent="0" algn="just">
              <a:buNone/>
            </a:pPr>
            <a:r>
              <a:rPr lang="it-IT" sz="2000" dirty="0"/>
              <a:t>Ciò nonostante, questa scala è </a:t>
            </a:r>
            <a:r>
              <a:rPr lang="it-IT" sz="2000" b="1" u="sng" dirty="0"/>
              <a:t>migliorabile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L’Istat, nella sua definizione della soglia di povertà assoluta, tiene conto anche di altri due aspetti: la </a:t>
            </a:r>
            <a:r>
              <a:rPr lang="it-IT" sz="2000" b="1" dirty="0"/>
              <a:t>macroarea</a:t>
            </a:r>
            <a:r>
              <a:rPr lang="it-IT" sz="2000" dirty="0"/>
              <a:t> e la </a:t>
            </a:r>
            <a:r>
              <a:rPr lang="it-IT" sz="2000" b="1" dirty="0"/>
              <a:t>dimensione del Comune</a:t>
            </a:r>
            <a:r>
              <a:rPr lang="it-IT" sz="2000" dirty="0"/>
              <a:t> nelle quali la famiglia risiede.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Altro aspetto integrabile nella costruzione di una scala è la </a:t>
            </a:r>
            <a:r>
              <a:rPr lang="it-IT" sz="2000" b="1" dirty="0"/>
              <a:t>presenza di malattie croniche o disabilità</a:t>
            </a:r>
            <a:r>
              <a:rPr lang="it-IT" sz="2000" dirty="0"/>
              <a:t> (come avviene nella scala ISEE).</a:t>
            </a:r>
          </a:p>
        </p:txBody>
      </p:sp>
    </p:spTree>
    <p:extLst>
      <p:ext uri="{BB962C8B-B14F-4D97-AF65-F5344CB8AC3E}">
        <p14:creationId xmlns:p14="http://schemas.microsoft.com/office/powerpoint/2010/main" val="2348121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Un indicatore di deprivazione </a:t>
            </a:r>
            <a:br>
              <a:rPr lang="it-IT" sz="3400" b="1" cap="small" dirty="0">
                <a:latin typeface="Times New Roman" pitchFamily="18" charset="0"/>
                <a:cs typeface="Times New Roman" pitchFamily="18" charset="0"/>
              </a:rPr>
            </a:b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materiale più efficiente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 err="1"/>
              <a:t>Guio</a:t>
            </a:r>
            <a:r>
              <a:rPr lang="it-IT" sz="2000" b="1" dirty="0"/>
              <a:t>, Gordon e </a:t>
            </a:r>
            <a:r>
              <a:rPr lang="it-IT" sz="2000" b="1" dirty="0" err="1"/>
              <a:t>Marlier</a:t>
            </a:r>
            <a:r>
              <a:rPr lang="it-IT" sz="2000" b="1" dirty="0"/>
              <a:t> (2012) </a:t>
            </a:r>
            <a:r>
              <a:rPr lang="it-IT" sz="2000" dirty="0"/>
              <a:t>mostrano nel loro studio che tra i nove </a:t>
            </a:r>
            <a:r>
              <a:rPr lang="it-IT" sz="2000" dirty="0" err="1"/>
              <a:t>items</a:t>
            </a:r>
            <a:r>
              <a:rPr lang="it-IT" sz="2000" dirty="0"/>
              <a:t> sui quali viene costruito l’indice di deprivazione materiale (DM), tre falliscono nell’identificare questa condizione in diversi Paesi Membri e per questo dovrebbero essere sostituiti.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Essi, inoltre, utilizzando il modulo SILC 2009 specifico per la raccolta di informazioni riguardanti la condizione di DM delle famiglie, mostrano l’esistenza di altri sette </a:t>
            </a:r>
            <a:r>
              <a:rPr lang="it-IT" sz="2000" dirty="0" err="1"/>
              <a:t>items</a:t>
            </a:r>
            <a:r>
              <a:rPr lang="it-IT" sz="2000" dirty="0"/>
              <a:t> capaci di soddisfare le misure di robustezza richieste.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Dunque, suggeriscono di sostituire l’attuale indicatore di DM a 9 </a:t>
            </a:r>
            <a:r>
              <a:rPr lang="it-IT" sz="2000" dirty="0" err="1"/>
              <a:t>items</a:t>
            </a:r>
            <a:r>
              <a:rPr lang="it-IT" sz="2000" dirty="0"/>
              <a:t>, con un chiaramente più robusto indicatore a 13 </a:t>
            </a:r>
            <a:r>
              <a:rPr lang="it-IT" sz="2000" dirty="0" err="1"/>
              <a:t>items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79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Contenuti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2880320"/>
          </a:xfrm>
        </p:spPr>
        <p:txBody>
          <a:bodyPr>
            <a:normAutofit/>
          </a:bodyPr>
          <a:lstStyle/>
          <a:p>
            <a:pPr lvl="0" algn="just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La definizione di povertà adottata da Eurostat</a:t>
            </a:r>
          </a:p>
          <a:p>
            <a:pPr marL="457200" lvl="1" indent="0" algn="just"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Europa2020 e le nuove dimensioni della povertà</a:t>
            </a:r>
          </a:p>
          <a:p>
            <a:pPr marL="457200" lvl="1" indent="0" algn="just"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Appendice: la frontiera della ricerca</a:t>
            </a:r>
          </a:p>
        </p:txBody>
      </p:sp>
    </p:spTree>
    <p:extLst>
      <p:ext uri="{BB962C8B-B14F-4D97-AF65-F5344CB8AC3E}">
        <p14:creationId xmlns:p14="http://schemas.microsoft.com/office/powerpoint/2010/main" val="1162665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Autofit/>
          </a:bodyPr>
          <a:lstStyle/>
          <a:p>
            <a:r>
              <a:rPr lang="it-IT" sz="3200" b="1" cap="small" dirty="0">
                <a:latin typeface="Times New Roman" pitchFamily="18" charset="0"/>
                <a:cs typeface="Times New Roman" pitchFamily="18" charset="0"/>
              </a:rPr>
              <a:t>Come cambia il nuovo indicatore di DM?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68052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Coping with unexpected expenses;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One week’s annual holiday away from home;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Avoiding arrears (in mortgage or rent, utility bills or hire purchase </a:t>
            </a:r>
            <a:r>
              <a:rPr lang="en-US" sz="1800" dirty="0" err="1"/>
              <a:t>instalments</a:t>
            </a:r>
            <a:r>
              <a:rPr lang="en-US" sz="1800" dirty="0"/>
              <a:t>);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A meal with meat, chicken, </a:t>
            </a:r>
            <a:r>
              <a:rPr lang="en-US" sz="1800" dirty="0" err="1"/>
              <a:t>fsh</a:t>
            </a:r>
            <a:r>
              <a:rPr lang="en-US" sz="1800" dirty="0"/>
              <a:t> or vegetarian equivalent every second day;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Keeping the home adequately warm;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dirty="0"/>
              <a:t>A washing machine;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strike="sngStrike" dirty="0">
                <a:solidFill>
                  <a:srgbClr val="FF0000"/>
                </a:solidFill>
              </a:rPr>
              <a:t>A </a:t>
            </a:r>
            <a:r>
              <a:rPr lang="en-US" sz="1800" strike="sngStrike" dirty="0" err="1">
                <a:solidFill>
                  <a:srgbClr val="FF0000"/>
                </a:solidFill>
              </a:rPr>
              <a:t>colour</a:t>
            </a:r>
            <a:r>
              <a:rPr lang="en-US" sz="1800" strike="sngStrike" dirty="0">
                <a:solidFill>
                  <a:srgbClr val="FF0000"/>
                </a:solidFill>
              </a:rPr>
              <a:t> TV;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strike="sngStrike" dirty="0">
                <a:solidFill>
                  <a:srgbClr val="FF0000"/>
                </a:solidFill>
              </a:rPr>
              <a:t>A telephone;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arenR"/>
            </a:pPr>
            <a:r>
              <a:rPr lang="en-US" sz="1800" strike="sngStrike" dirty="0">
                <a:solidFill>
                  <a:srgbClr val="FF0000"/>
                </a:solidFill>
              </a:rPr>
              <a:t>A personal car.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1840" y="3888338"/>
            <a:ext cx="5616624" cy="249299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replace worn-out clothes by some new ones;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afford two pairs of properly fitting shoes;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have some pocket money;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get a drink/meal at least monthly;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have regular leisure activities;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replace worn-out furniture;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afford a computer and an internet connection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083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La povertà intertemporale (I)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it-IT" sz="2000" dirty="0"/>
              <a:t>La povertà, dato che lo è il reddito su cui viene misurata, è un concetto strettamente legato al tempo.</a:t>
            </a:r>
          </a:p>
          <a:p>
            <a:pPr marL="0" indent="0" algn="just">
              <a:buNone/>
            </a:pPr>
            <a:endParaRPr lang="it-IT" sz="1100" dirty="0"/>
          </a:p>
          <a:p>
            <a:pPr algn="just"/>
            <a:r>
              <a:rPr lang="it-IT" sz="2000" dirty="0"/>
              <a:t>Quando l’orizzonte temporale si allarga, allora si comincia a parlare di </a:t>
            </a:r>
            <a:r>
              <a:rPr lang="it-IT" sz="2000" b="1" dirty="0"/>
              <a:t>transizioni dallo stato di povertà</a:t>
            </a:r>
            <a:r>
              <a:rPr lang="it-IT" sz="2000" dirty="0"/>
              <a:t>.</a:t>
            </a:r>
          </a:p>
          <a:p>
            <a:pPr algn="just"/>
            <a:endParaRPr lang="it-IT" sz="1050" dirty="0"/>
          </a:p>
          <a:p>
            <a:pPr algn="just"/>
            <a:r>
              <a:rPr lang="it-IT" sz="2000" b="1" dirty="0"/>
              <a:t>Eventi generatori di transizioni (</a:t>
            </a:r>
            <a:r>
              <a:rPr lang="it-IT" sz="2000" b="1" i="1" dirty="0"/>
              <a:t>trigger </a:t>
            </a:r>
            <a:r>
              <a:rPr lang="it-IT" sz="2000" b="1" i="1" dirty="0" err="1"/>
              <a:t>events</a:t>
            </a:r>
            <a:r>
              <a:rPr lang="it-IT" sz="2000" b="1" dirty="0"/>
              <a:t>)</a:t>
            </a:r>
            <a:r>
              <a:rPr lang="it-IT" sz="2000" b="1" i="1" dirty="0"/>
              <a:t>: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Aumento salariale o entrata nel mercato del lavoro;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Riduzione salariale o uscita dal mercato del lavoro;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Altri eventi che determinano un aumento/riduzione del reddito;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Nascita/morte di un membro del nucleo familiare;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Matrimonio/divorzio;</a:t>
            </a:r>
          </a:p>
          <a:p>
            <a:pPr lvl="1" algn="just">
              <a:spcBef>
                <a:spcPts val="600"/>
              </a:spcBef>
            </a:pPr>
            <a:r>
              <a:rPr lang="it-IT" sz="1600" b="1" dirty="0"/>
              <a:t>Altri eventi che determinano l’entrata/uscita di un membro dal nucleo familiare.</a:t>
            </a:r>
          </a:p>
          <a:p>
            <a:pPr algn="just"/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28103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La povertà intertemporale (II)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5085184"/>
            <a:ext cx="8229600" cy="1368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950" dirty="0"/>
              <a:t>È opportuno dare più importanza alle </a:t>
            </a:r>
            <a:r>
              <a:rPr lang="it-IT" sz="1950" b="1" dirty="0"/>
              <a:t>transizioni</a:t>
            </a:r>
            <a:r>
              <a:rPr lang="it-IT" sz="1950" dirty="0"/>
              <a:t> o alla </a:t>
            </a:r>
            <a:r>
              <a:rPr lang="it-IT" sz="1950" b="1" dirty="0"/>
              <a:t>permanenza</a:t>
            </a:r>
            <a:r>
              <a:rPr lang="it-IT" sz="1950" dirty="0"/>
              <a:t> nello stato di povertà? </a:t>
            </a:r>
            <a:r>
              <a:rPr lang="it-IT" sz="1950" dirty="0" err="1"/>
              <a:t>Bossert</a:t>
            </a:r>
            <a:r>
              <a:rPr lang="it-IT" sz="1950" dirty="0"/>
              <a:t>, </a:t>
            </a:r>
            <a:r>
              <a:rPr lang="it-IT" sz="1950" dirty="0" err="1"/>
              <a:t>Chakravarty</a:t>
            </a:r>
            <a:r>
              <a:rPr lang="it-IT" sz="1950" dirty="0"/>
              <a:t> e D’Ambrosio (2008) definiscono degli indicatori di povertà intertemporale che cercano di tenere in considerazione tutti questi aspetti.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628800"/>
            <a:ext cx="8460940" cy="32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100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La povertà Percepita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it-IT" sz="2000" dirty="0"/>
              <a:t>La povertà, intesa come condizione di scarsità (di reddito), può avere un impatto significativo su aspetti sia materiali sia psicologici degli individui che ne hanno esperienza.</a:t>
            </a:r>
          </a:p>
          <a:p>
            <a:pPr algn="just"/>
            <a:r>
              <a:rPr lang="it-IT" sz="2000" dirty="0"/>
              <a:t>Pertanto esiste una forte correlazione tra la povertà oggettiva o monetaria e la povertà soggettiva o percepita, ma una non esclude l’altra in via esclusiva.</a:t>
            </a:r>
          </a:p>
          <a:p>
            <a:pPr marL="0" indent="0" algn="just">
              <a:buNone/>
            </a:pPr>
            <a:endParaRPr lang="it-IT" sz="1600" dirty="0"/>
          </a:p>
          <a:p>
            <a:pPr algn="just"/>
            <a:r>
              <a:rPr lang="it-IT" sz="2000" b="1" dirty="0"/>
              <a:t>Misurazioni della povertà percepita:</a:t>
            </a:r>
          </a:p>
          <a:p>
            <a:pPr lvl="1" algn="just">
              <a:spcBef>
                <a:spcPts val="600"/>
              </a:spcBef>
            </a:pPr>
            <a:r>
              <a:rPr lang="en-GB" sz="1800" b="1" i="1" dirty="0"/>
              <a:t>Ability to make ends meet </a:t>
            </a:r>
          </a:p>
          <a:p>
            <a:pPr lvl="1" algn="just">
              <a:spcBef>
                <a:spcPts val="600"/>
              </a:spcBef>
            </a:pPr>
            <a:r>
              <a:rPr lang="en-GB" sz="1800" b="1" i="1" dirty="0"/>
              <a:t>Minimum income question</a:t>
            </a:r>
          </a:p>
          <a:p>
            <a:pPr lvl="1" algn="just">
              <a:spcBef>
                <a:spcPts val="600"/>
              </a:spcBef>
            </a:pPr>
            <a:r>
              <a:rPr lang="it-IT" sz="1800" b="1" i="1" dirty="0"/>
              <a:t>Livello di soddisfazione (vita, situazione economica, ecc.)</a:t>
            </a:r>
          </a:p>
          <a:p>
            <a:pPr lvl="1" algn="just">
              <a:spcBef>
                <a:spcPts val="600"/>
              </a:spcBef>
            </a:pPr>
            <a:r>
              <a:rPr lang="en-GB" sz="1800" b="1" i="1" dirty="0"/>
              <a:t>…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53136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Ends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2952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/>
              <a:t>Domanda tipo:</a:t>
            </a:r>
            <a:r>
              <a:rPr lang="it-IT" sz="2000" dirty="0"/>
              <a:t> Il reddito a disposizione della Sua famiglia, permette di arrivare alla fine del mese …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Con molta difficoltà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Con difficoltà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Con qualche difficoltà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Abbastanza facilmente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Facilmente</a:t>
            </a:r>
          </a:p>
          <a:p>
            <a:pPr marL="617220" lvl="1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it-IT" sz="1800" b="1" i="1" dirty="0"/>
              <a:t>Molto facilmente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046" y="2780928"/>
            <a:ext cx="3960000" cy="347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2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Ends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 (2)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152" y="2290401"/>
            <a:ext cx="3600000" cy="227719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87" y="1928334"/>
            <a:ext cx="4836344" cy="300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76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Minimum Income </a:t>
            </a:r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Question</a:t>
            </a:r>
            <a:endParaRPr lang="it-IT" sz="34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2952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/>
              <a:t>Domanda tipo:</a:t>
            </a:r>
            <a:r>
              <a:rPr lang="it-IT" sz="2000" dirty="0"/>
              <a:t> Quanto ci vuole al mese per una famiglia come la Sua per vivere senza lussi ma senza privarsi del necessario? 	€ … al mese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800" y="2886673"/>
            <a:ext cx="4680000" cy="299059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832169"/>
            <a:ext cx="1800000" cy="151604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52" y="4600844"/>
            <a:ext cx="3600000" cy="12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21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Risultati compito 2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4A566FA-1085-412D-B1FE-2675E0CC2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2" y="1772816"/>
            <a:ext cx="7200000" cy="4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98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DA2105-4FC3-4608-BD05-095F3DCC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Compito 3 – Sezione 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F29F1-8A4B-41BA-8EB7-B892900811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/>
              <a:t>Sezione A</a:t>
            </a:r>
          </a:p>
          <a:p>
            <a:pPr marL="0" indent="0" algn="just">
              <a:buNone/>
            </a:pPr>
            <a:r>
              <a:rPr lang="it-IT" dirty="0"/>
              <a:t>Facendo riferimento all’archivio SHIW, si fornisca un’analisi temporale di come è cambiata la </a:t>
            </a:r>
            <a:r>
              <a:rPr lang="it-IT" b="1" dirty="0"/>
              <a:t>disuguaglianza nella distribuzione dei redditi</a:t>
            </a:r>
            <a:r>
              <a:rPr lang="it-IT" dirty="0"/>
              <a:t> in Italia nel periodo 2008-2016. In particolare, si considerino solo gli anni 2008, 2012 e 2016 e ci si concentri sui seguenti indicatori: </a:t>
            </a:r>
            <a:r>
              <a:rPr lang="it-IT" b="1" dirty="0"/>
              <a:t>rapporto interdecilico, indice di Gini, indice di Atkinson (alfa=1) e Deviazione logaritmica media</a:t>
            </a:r>
            <a:r>
              <a:rPr lang="it-IT" dirty="0"/>
              <a:t>. </a:t>
            </a:r>
            <a:r>
              <a:rPr lang="it-IT" dirty="0">
                <a:solidFill>
                  <a:srgbClr val="FF0000"/>
                </a:solidFill>
              </a:rPr>
              <a:t>Il reddito di riferimento deve essere il reddito familiare equivalente disponibile (con scala OCSE modificata). A tutte le statistiche devono essere attribuiti i pesi campionari forniti da Banca d’Italia</a:t>
            </a:r>
            <a:r>
              <a:rPr lang="it-IT" dirty="0"/>
              <a:t>. Si fornisca inoltre, un confronto e un commento sul trend dei suddetti indicatori di disuguaglianza per una caratteristica socio-demografica </a:t>
            </a:r>
            <a:r>
              <a:rPr lang="it-IT" b="1" u="sng" dirty="0"/>
              <a:t>a scelta</a:t>
            </a:r>
            <a:r>
              <a:rPr lang="it-IT" dirty="0"/>
              <a:t> tra genere, età (per classe), macroarea di residenza e numero di componenti nel nucleo familiare. </a:t>
            </a:r>
            <a:r>
              <a:rPr lang="it-IT" b="1" dirty="0"/>
              <a:t>Max 600 parole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9053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DA2105-4FC3-4608-BD05-095F3DCC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Compito 3 – Sezione B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F29F1-8A4B-41BA-8EB7-B892900811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Sezione B</a:t>
            </a:r>
          </a:p>
          <a:p>
            <a:pPr marL="0" indent="0" algn="just">
              <a:buNone/>
            </a:pPr>
            <a:r>
              <a:rPr lang="it-IT" dirty="0"/>
              <a:t>Facendo riferimento all’archivio SHIW, si fornisca un’analisi temporale di come è cambiata la </a:t>
            </a:r>
            <a:r>
              <a:rPr lang="it-IT" b="1" dirty="0"/>
              <a:t>povertà</a:t>
            </a:r>
            <a:r>
              <a:rPr lang="it-IT" dirty="0"/>
              <a:t> in Italia nel periodo 2008-2016. In particolare, si considerino solo gli anni 2008, 2012 e 2016 e ci si concentri sui </a:t>
            </a:r>
            <a:r>
              <a:rPr lang="it-IT" b="1" dirty="0"/>
              <a:t>tre indici FGT con alfa=0, 1 e 2</a:t>
            </a:r>
            <a:r>
              <a:rPr lang="it-IT" dirty="0"/>
              <a:t>. </a:t>
            </a:r>
            <a:r>
              <a:rPr lang="it-IT" dirty="0">
                <a:solidFill>
                  <a:srgbClr val="FF0000"/>
                </a:solidFill>
              </a:rPr>
              <a:t>Il reddito di riferimento deve essere il reddito familiare equivalente disponibile (con scala OCSE modificata). A tutte le statistiche devono essere attribuiti i pesi campionari forniti da Banca d’Italia</a:t>
            </a:r>
            <a:r>
              <a:rPr lang="it-IT" dirty="0"/>
              <a:t>. Si fornisca inoltre, un confronto e un commento sul trend dei suddetti indicatori di povertà per una caratteristica socio-demografica </a:t>
            </a:r>
            <a:r>
              <a:rPr lang="it-IT" b="1" u="sng" dirty="0"/>
              <a:t>a scelta</a:t>
            </a:r>
            <a:r>
              <a:rPr lang="it-IT" dirty="0"/>
              <a:t> tra genere, età (per classe), macroarea di residenza e numero di componenti nel nucleo familiare. </a:t>
            </a:r>
            <a:r>
              <a:rPr lang="it-IT" b="1" u="sng" dirty="0"/>
              <a:t>Max 600 parole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727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Dati e Metodologia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/>
              <a:t>Come accedere ai dati </a:t>
            </a:r>
            <a:r>
              <a:rPr lang="it-IT" sz="2000" b="1" dirty="0" err="1"/>
              <a:t>Eurostat</a:t>
            </a:r>
            <a:r>
              <a:rPr lang="it-IT" sz="2000" b="1" dirty="0"/>
              <a:t> (EU-SILC)?</a:t>
            </a:r>
          </a:p>
          <a:p>
            <a:pPr lvl="1" algn="just"/>
            <a:r>
              <a:rPr lang="it-IT" sz="1800" dirty="0"/>
              <a:t>Per richiesta tramite </a:t>
            </a:r>
            <a:r>
              <a:rPr lang="it-IT" sz="1800" dirty="0" err="1"/>
              <a:t>research</a:t>
            </a:r>
            <a:r>
              <a:rPr lang="it-IT" sz="1800" dirty="0"/>
              <a:t> </a:t>
            </a:r>
            <a:r>
              <a:rPr lang="it-IT" sz="1800" dirty="0" err="1"/>
              <a:t>proposal</a:t>
            </a:r>
            <a:r>
              <a:rPr lang="it-IT" sz="1800" dirty="0"/>
              <a:t>;</a:t>
            </a:r>
          </a:p>
          <a:p>
            <a:pPr lvl="1" algn="just"/>
            <a:r>
              <a:rPr lang="it-IT" sz="1800" dirty="0"/>
              <a:t>Dal sito web dedicato: </a:t>
            </a:r>
            <a:r>
              <a:rPr lang="it-IT" sz="1600" dirty="0">
                <a:hlinkClick r:id="rId2"/>
              </a:rPr>
              <a:t>http://ec.europa.eu/eurostat/data/database</a:t>
            </a:r>
            <a:endParaRPr lang="it-IT" sz="1600" dirty="0"/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Metodologia </a:t>
            </a:r>
            <a:r>
              <a:rPr lang="it-IT" sz="2000" b="1" dirty="0" err="1"/>
              <a:t>Eurostat</a:t>
            </a:r>
            <a:endParaRPr lang="it-IT" sz="2000" b="1" dirty="0"/>
          </a:p>
          <a:p>
            <a:pPr marL="0" indent="0" algn="just">
              <a:buNone/>
            </a:pPr>
            <a:r>
              <a:rPr lang="it-IT" sz="1600" dirty="0">
                <a:hlinkClick r:id="rId3"/>
              </a:rPr>
              <a:t>http://ec.europa.eu/eurostat/cache/metadata/en/ilc_esms.htm</a:t>
            </a:r>
            <a:endParaRPr lang="it-IT" sz="1600" dirty="0"/>
          </a:p>
          <a:p>
            <a:pPr lvl="1" algn="just"/>
            <a:r>
              <a:rPr lang="it-IT" sz="1800" b="1" dirty="0"/>
              <a:t>Unità di riferimento:  </a:t>
            </a:r>
            <a:r>
              <a:rPr lang="it-IT" sz="1800" dirty="0"/>
              <a:t>Individuo</a:t>
            </a:r>
          </a:p>
          <a:p>
            <a:pPr lvl="1" algn="just"/>
            <a:r>
              <a:rPr lang="it-IT" sz="1800" b="1" dirty="0"/>
              <a:t>Scala di equivalenza:</a:t>
            </a:r>
            <a:r>
              <a:rPr lang="it-IT" sz="1800" dirty="0"/>
              <a:t>  OCSE Modificata</a:t>
            </a:r>
          </a:p>
          <a:p>
            <a:pPr lvl="1" algn="just"/>
            <a:r>
              <a:rPr lang="it-IT" sz="1800" b="1" dirty="0"/>
              <a:t>Definizione di famiglia: </a:t>
            </a:r>
            <a:r>
              <a:rPr lang="it-IT" sz="1800" dirty="0"/>
              <a:t>Insieme di persone dimoranti abitualmente nella stessa abitazione e legate da vincoli di parentela, affinità, adozione, tutela, affetto o amicizia</a:t>
            </a:r>
          </a:p>
          <a:p>
            <a:pPr lvl="1" algn="just"/>
            <a:r>
              <a:rPr lang="it-IT" sz="1800" b="1" dirty="0"/>
              <a:t>Definizione di reddito:</a:t>
            </a:r>
            <a:r>
              <a:rPr lang="it-IT" sz="1800" dirty="0"/>
              <a:t> Reddito totale disponibile familiare, esclusi i fitti figurativi e le componenti di reddito non monetario (valore dei beni prodotti per il proprio consumo, trasferimenti sociali in natura e redditi da lavoro dipendente non monetari), ad eccezione della macchina aziendale</a:t>
            </a:r>
            <a:endParaRPr lang="it-IT" sz="1800" b="1" dirty="0"/>
          </a:p>
          <a:p>
            <a:pPr lvl="1" algn="just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640874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DA2105-4FC3-4608-BD05-095F3DCC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Compito 3 – Gruppi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F29F1-8A4B-41BA-8EB7-B892900811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/>
          </a:bodyPr>
          <a:lstStyle/>
          <a:p>
            <a:r>
              <a:rPr lang="it-IT" b="1" dirty="0"/>
              <a:t>Gruppo 1</a:t>
            </a:r>
          </a:p>
          <a:p>
            <a:pPr lvl="1"/>
            <a:r>
              <a:rPr lang="it-IT" dirty="0"/>
              <a:t>Ivan Auciello </a:t>
            </a:r>
            <a:r>
              <a:rPr lang="it-IT" dirty="0" err="1"/>
              <a:t>Estevez</a:t>
            </a:r>
            <a:endParaRPr lang="it-IT" dirty="0"/>
          </a:p>
          <a:p>
            <a:pPr lvl="1"/>
            <a:r>
              <a:rPr lang="it-IT" dirty="0"/>
              <a:t>Antonella Cesareo</a:t>
            </a:r>
          </a:p>
          <a:p>
            <a:pPr lvl="1"/>
            <a:r>
              <a:rPr lang="it-IT" dirty="0" err="1"/>
              <a:t>Petru</a:t>
            </a:r>
            <a:r>
              <a:rPr lang="it-IT" dirty="0"/>
              <a:t> </a:t>
            </a:r>
            <a:r>
              <a:rPr lang="it-IT" dirty="0" err="1"/>
              <a:t>Crudu</a:t>
            </a:r>
            <a:endParaRPr lang="it-IT" dirty="0"/>
          </a:p>
          <a:p>
            <a:pPr marL="274320" lvl="1" indent="0">
              <a:buNone/>
            </a:pPr>
            <a:endParaRPr lang="it-IT" dirty="0"/>
          </a:p>
          <a:p>
            <a:r>
              <a:rPr lang="it-IT" b="1" dirty="0"/>
              <a:t>Gruppo 2</a:t>
            </a:r>
          </a:p>
          <a:p>
            <a:pPr lvl="1"/>
            <a:r>
              <a:rPr lang="it-IT" dirty="0"/>
              <a:t>Andrea Donati</a:t>
            </a:r>
          </a:p>
          <a:p>
            <a:pPr lvl="1"/>
            <a:r>
              <a:rPr lang="it-IT" dirty="0"/>
              <a:t>Donatella Mauro</a:t>
            </a:r>
          </a:p>
          <a:p>
            <a:pPr lvl="1"/>
            <a:r>
              <a:rPr lang="it-IT" dirty="0"/>
              <a:t>Simone Soncini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D306583F-0B91-40E5-9770-A24F6D8594C6}"/>
              </a:ext>
            </a:extLst>
          </p:cNvPr>
          <p:cNvSpPr txBox="1">
            <a:spLocks/>
          </p:cNvSpPr>
          <p:nvPr/>
        </p:nvSpPr>
        <p:spPr>
          <a:xfrm>
            <a:off x="4568952" y="1527048"/>
            <a:ext cx="427024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Gruppo 3</a:t>
            </a:r>
          </a:p>
          <a:p>
            <a:pPr lvl="1"/>
            <a:r>
              <a:rPr lang="it-IT" dirty="0"/>
              <a:t>Manuela Cacciato</a:t>
            </a:r>
          </a:p>
          <a:p>
            <a:pPr lvl="1"/>
            <a:r>
              <a:rPr lang="it-IT" dirty="0"/>
              <a:t>Enrico D’</a:t>
            </a:r>
            <a:r>
              <a:rPr lang="it-IT" dirty="0" err="1"/>
              <a:t>Ecclesiis</a:t>
            </a:r>
            <a:endParaRPr lang="it-IT" dirty="0"/>
          </a:p>
          <a:p>
            <a:pPr lvl="1"/>
            <a:r>
              <a:rPr lang="it-IT" dirty="0"/>
              <a:t>Guido Giorgi</a:t>
            </a:r>
          </a:p>
          <a:p>
            <a:pPr marL="274320" lvl="1" indent="0">
              <a:buNone/>
            </a:pPr>
            <a:endParaRPr lang="it-IT" dirty="0"/>
          </a:p>
          <a:p>
            <a:r>
              <a:rPr lang="it-IT" b="1" dirty="0"/>
              <a:t>Gruppo 4</a:t>
            </a:r>
          </a:p>
          <a:p>
            <a:pPr lvl="1"/>
            <a:r>
              <a:rPr lang="it-IT" dirty="0"/>
              <a:t>Andrea </a:t>
            </a:r>
            <a:r>
              <a:rPr lang="it-IT" dirty="0" err="1"/>
              <a:t>Barigazzi</a:t>
            </a:r>
            <a:endParaRPr lang="it-IT" dirty="0"/>
          </a:p>
          <a:p>
            <a:pPr lvl="1"/>
            <a:r>
              <a:rPr lang="it-IT" dirty="0"/>
              <a:t>Federica Casanova</a:t>
            </a:r>
          </a:p>
          <a:p>
            <a:pPr lvl="1"/>
            <a:r>
              <a:rPr lang="it-IT" dirty="0"/>
              <a:t>Francesco Stradi</a:t>
            </a:r>
          </a:p>
        </p:txBody>
      </p:sp>
    </p:spTree>
    <p:extLst>
      <p:ext uri="{BB962C8B-B14F-4D97-AF65-F5344CB8AC3E}">
        <p14:creationId xmlns:p14="http://schemas.microsoft.com/office/powerpoint/2010/main" val="289811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Povertà pre-Europa2020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/>
              <a:t>Contesto: </a:t>
            </a:r>
            <a:r>
              <a:rPr lang="it-IT" sz="2000" dirty="0" err="1"/>
              <a:t>Eurostat</a:t>
            </a:r>
            <a:r>
              <a:rPr lang="it-IT" sz="2000" dirty="0"/>
              <a:t> si trova ad affrontare l’eterogeneità dei Paesi Membri in merito agli indicatori di povertà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Soluzione:</a:t>
            </a:r>
            <a:r>
              <a:rPr lang="it-IT" sz="2000" dirty="0"/>
              <a:t> Creare un indicatore che superi le eterogeneità </a:t>
            </a:r>
            <a:br>
              <a:rPr lang="it-IT" sz="2000" dirty="0">
                <a:sym typeface="Wingdings" pitchFamily="2" charset="2"/>
              </a:rPr>
            </a:br>
            <a:r>
              <a:rPr lang="it-IT" sz="2000" dirty="0">
                <a:sym typeface="Wingdings" pitchFamily="2" charset="2"/>
              </a:rPr>
              <a:t>                           Povertà relativa  ‘Rischio di povertà’</a:t>
            </a:r>
            <a:endParaRPr lang="it-IT" sz="1600" b="1" dirty="0"/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Definizione di povertà:</a:t>
            </a:r>
            <a:r>
              <a:rPr lang="it-IT" sz="2000" dirty="0"/>
              <a:t> povero se reddito è inferiore al 60% della mediana del reddito disponibile familiare equivalente misurato a livello nazionale (40% se si vuole misurare la grave povertà)</a:t>
            </a:r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Come costruire l’indicatore di povertà su Stata:</a:t>
            </a:r>
          </a:p>
          <a:p>
            <a:pPr marL="0" indent="0" algn="just">
              <a:buNone/>
            </a:pPr>
            <a:r>
              <a:rPr lang="it-IT" sz="1600" dirty="0" err="1"/>
              <a:t>gen</a:t>
            </a:r>
            <a:r>
              <a:rPr lang="it-IT" sz="1600" dirty="0"/>
              <a:t>  </a:t>
            </a:r>
            <a:r>
              <a:rPr lang="it-IT" sz="1600" dirty="0" err="1"/>
              <a:t>yeq</a:t>
            </a:r>
            <a:r>
              <a:rPr lang="it-IT" sz="1600" dirty="0"/>
              <a:t>=hy020/</a:t>
            </a:r>
            <a:r>
              <a:rPr lang="it-IT" sz="1600" dirty="0" err="1"/>
              <a:t>scala_ocse</a:t>
            </a:r>
            <a:endParaRPr lang="it-IT" sz="1600" dirty="0"/>
          </a:p>
          <a:p>
            <a:pPr marL="0" indent="0" algn="just">
              <a:buNone/>
            </a:pPr>
            <a:r>
              <a:rPr lang="it-IT" sz="1600" dirty="0"/>
              <a:t>sum yeq [aw=peso], d</a:t>
            </a:r>
          </a:p>
          <a:p>
            <a:pPr marL="0" indent="0" algn="just">
              <a:buNone/>
            </a:pPr>
            <a:r>
              <a:rPr lang="it-IT" sz="1600" dirty="0"/>
              <a:t>gen  line60=0.60*r(p50) </a:t>
            </a:r>
          </a:p>
          <a:p>
            <a:pPr marL="0" indent="0" algn="just">
              <a:buNone/>
            </a:pPr>
            <a:r>
              <a:rPr lang="it-IT" sz="1600" dirty="0"/>
              <a:t>gen  pov_rel=(yeq&lt;line60)</a:t>
            </a:r>
          </a:p>
          <a:p>
            <a:pPr marL="0" indent="0" algn="just">
              <a:buNone/>
            </a:pPr>
            <a:endParaRPr lang="it-IT" sz="1600" dirty="0"/>
          </a:p>
          <a:p>
            <a:pPr algn="just"/>
            <a:endParaRPr lang="it-IT" sz="1800" b="1" dirty="0"/>
          </a:p>
          <a:p>
            <a:pPr lvl="1" algn="just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387086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cap="small" dirty="0">
                <a:latin typeface="Times New Roman" pitchFamily="18" charset="0"/>
                <a:cs typeface="Times New Roman" pitchFamily="18" charset="0"/>
              </a:rPr>
              <a:t>Percentuale di persone a rischio di povertà (AROP) per stato. Anno 2016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7124AF7-007F-4BFC-8518-7CFB025D381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8952" y="1628800"/>
            <a:ext cx="7920000" cy="449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7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Povertà post-Europa2020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/>
              <a:t>Svolta: </a:t>
            </a:r>
            <a:r>
              <a:rPr lang="it-IT" sz="2000" dirty="0"/>
              <a:t>Nel 2008 la Commissione Europea comprende che la sola definizione di povertà </a:t>
            </a:r>
            <a:r>
              <a:rPr lang="it-IT" sz="2000" u="sng" dirty="0"/>
              <a:t>monetaria</a:t>
            </a:r>
            <a:r>
              <a:rPr lang="it-IT" sz="2000" dirty="0"/>
              <a:t> non è sufficiente</a:t>
            </a:r>
            <a:endParaRPr lang="it-IT" sz="2000" i="1" dirty="0"/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Soluzione:</a:t>
            </a:r>
            <a:r>
              <a:rPr lang="it-IT" sz="2000" dirty="0"/>
              <a:t> Introduzione di altre due dimensioni di povertà</a:t>
            </a:r>
            <a:endParaRPr lang="it-IT" sz="1600" b="1" dirty="0"/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Definizione di deprivazione materiale:</a:t>
            </a:r>
            <a:r>
              <a:rPr lang="it-IT" sz="2000" dirty="0"/>
              <a:t> </a:t>
            </a:r>
            <a:r>
              <a:rPr lang="it-IT" sz="1700" dirty="0"/>
              <a:t>povero se almeno 4 deprivazioni su 9 la riguardano, vale a dire se non può permettersi: I) di pagare l'affitto o le bollette, II) di riscaldare adeguatamente la propria casa, III) di far fronte a spese impreviste, IV) di mangiare ogni due giorni carne, pesce o cibi di tenore proteico equivalente, V) di trascorrere una settimana di vacanza una volta l'anno, VI) un'automobile, VII) una lavatrice, VIII) un televisore a colori, o IX) un telefono</a:t>
            </a:r>
            <a:endParaRPr lang="it-IT" sz="1700" b="1" dirty="0"/>
          </a:p>
          <a:p>
            <a:pPr marL="274320" lvl="1" indent="0" algn="just">
              <a:buNone/>
            </a:pPr>
            <a:endParaRPr lang="it-IT" sz="1000" b="1" dirty="0"/>
          </a:p>
          <a:p>
            <a:pPr algn="just"/>
            <a:r>
              <a:rPr lang="it-IT" sz="2000" b="1" dirty="0"/>
              <a:t>Definizione di molto bassa intensità di lavoro:</a:t>
            </a:r>
            <a:r>
              <a:rPr lang="it-IT" sz="2000" dirty="0"/>
              <a:t> </a:t>
            </a:r>
            <a:r>
              <a:rPr lang="it-IT" sz="1700" dirty="0"/>
              <a:t>povero se persona di età compresa tra 0 e 59 anni che vive in una famiglia in cui gli adulti nell'anno precedente hanno lavorato meno del 20% del loro potenziale lavorativo totale</a:t>
            </a:r>
            <a:endParaRPr lang="it-IT" sz="1700" b="1" dirty="0"/>
          </a:p>
          <a:p>
            <a:pPr marL="0" indent="0" algn="just">
              <a:buNone/>
            </a:pPr>
            <a:endParaRPr lang="it-IT" sz="1600" dirty="0"/>
          </a:p>
          <a:p>
            <a:pPr algn="just"/>
            <a:endParaRPr lang="it-IT" sz="1800" b="1" dirty="0"/>
          </a:p>
          <a:p>
            <a:pPr lvl="1" algn="just"/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339757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cap="small" dirty="0">
                <a:latin typeface="Times New Roman" pitchFamily="18" charset="0"/>
                <a:cs typeface="Times New Roman" pitchFamily="18" charset="0"/>
              </a:rPr>
              <a:t>Percentuale di persone in condizioni di grave deprivazione materiale per stato. Anno 2016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C42104D-CB38-4EEC-88DE-FEE05E0C66A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8952" y="1628800"/>
            <a:ext cx="7920000" cy="449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0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cap="small" dirty="0">
                <a:latin typeface="Times New Roman" pitchFamily="18" charset="0"/>
                <a:cs typeface="Times New Roman" pitchFamily="18" charset="0"/>
              </a:rPr>
              <a:t>Percentuale di persone che vivono in famiglie con intensità lavorativa molto bassa per stato. Anno 2016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36B362D-49EB-4B2A-AF34-278889ACC16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8952" y="1628800"/>
            <a:ext cx="7920000" cy="449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2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400" b="1" cap="small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: Costruzione dei nuovi indici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/>
              <a:t>Come costruire l’indice di deprivazione materiale su Stata:</a:t>
            </a:r>
          </a:p>
          <a:p>
            <a:pPr marL="0" indent="0" algn="just">
              <a:buNone/>
            </a:pPr>
            <a:endParaRPr lang="it-IT" sz="1100" dirty="0"/>
          </a:p>
          <a:p>
            <a:pPr marL="0" indent="0" algn="just">
              <a:buNone/>
            </a:pPr>
            <a:r>
              <a:rPr lang="en-US" sz="1500" dirty="0"/>
              <a:t>recode hs040 (1=0) (2=1), gen(dm1)	// Capacity to afford paying for one week annual holiday away from home</a:t>
            </a:r>
          </a:p>
          <a:p>
            <a:pPr marL="0" indent="0" algn="just">
              <a:buNone/>
            </a:pPr>
            <a:r>
              <a:rPr lang="en-US" sz="1500" dirty="0"/>
              <a:t>recode hs050 (1=0) (2=1), gen(dm2)	// Capacity to afford a meal with meat, chicken, fish (or vegetarian equivalent) every second day</a:t>
            </a:r>
          </a:p>
          <a:p>
            <a:pPr marL="0" indent="0" algn="just">
              <a:buNone/>
            </a:pPr>
            <a:r>
              <a:rPr lang="en-US" sz="1500" dirty="0"/>
              <a:t>recode hs060 (1=0) (2=1), gen(dm3)	// Capacity to face unexpected financial expenses</a:t>
            </a:r>
          </a:p>
          <a:p>
            <a:pPr marL="0" indent="0" algn="just">
              <a:buNone/>
            </a:pPr>
            <a:r>
              <a:rPr lang="en-US" sz="1500" dirty="0"/>
              <a:t>recode hs110 (1 3=0) (2=1), gen(dm4)	//  Do you have a car?</a:t>
            </a:r>
          </a:p>
          <a:p>
            <a:pPr marL="0" indent="0" algn="just">
              <a:buNone/>
            </a:pPr>
            <a:r>
              <a:rPr lang="en-US" sz="1500" dirty="0"/>
              <a:t>recode hh050 (1=0) (2=1), gen(dm5)	// Can your household afford to keep its home adequately warm?</a:t>
            </a:r>
          </a:p>
          <a:p>
            <a:pPr marL="0" indent="0" algn="just">
              <a:buNone/>
            </a:pPr>
            <a:r>
              <a:rPr lang="en-US" sz="1500" dirty="0"/>
              <a:t>gen dm6=1 if ((hs011==1 | hs011==2) | (hs021==1 | hs021==2) | (hs031==1 | hs031==2)) </a:t>
            </a:r>
            <a:br>
              <a:rPr lang="en-US" sz="1500" dirty="0"/>
            </a:br>
            <a:r>
              <a:rPr lang="en-US" sz="1500" dirty="0"/>
              <a:t>// In the last twelve months, has the household been in arrears, i.e. has been unable to pay</a:t>
            </a:r>
          </a:p>
          <a:p>
            <a:pPr marL="0" indent="0" algn="just">
              <a:buNone/>
            </a:pPr>
            <a:r>
              <a:rPr lang="en-US" sz="1500" dirty="0"/>
              <a:t>recode dm6 .=0	// on time due to financial difficulties for rent, mortgage repayment, utility bills or hire purchase </a:t>
            </a:r>
            <a:r>
              <a:rPr lang="en-US" sz="1500" dirty="0" err="1"/>
              <a:t>instalments</a:t>
            </a:r>
            <a:endParaRPr lang="en-US" sz="1500" dirty="0"/>
          </a:p>
          <a:p>
            <a:pPr marL="0" indent="0" algn="just">
              <a:buNone/>
            </a:pPr>
            <a:r>
              <a:rPr lang="en-US" sz="1500" dirty="0"/>
              <a:t>recode hs070 (1 3=0) (2=1), gen(dm7)	// Do you have a telephone?</a:t>
            </a:r>
          </a:p>
          <a:p>
            <a:pPr marL="0" indent="0" algn="just">
              <a:buNone/>
            </a:pPr>
            <a:r>
              <a:rPr lang="en-US" sz="1500" dirty="0"/>
              <a:t>recode hs100 (1 3=0) (2=1), gen(dm8)	// Do you have a washing machine?</a:t>
            </a:r>
          </a:p>
          <a:p>
            <a:pPr marL="0" indent="0" algn="just">
              <a:buNone/>
            </a:pPr>
            <a:r>
              <a:rPr lang="en-US" sz="1500" dirty="0"/>
              <a:t>recode hs080 (1 3=0) (2=1), gen(dm9)	// Do you have a </a:t>
            </a:r>
            <a:r>
              <a:rPr lang="en-US" sz="1500" dirty="0" err="1"/>
              <a:t>colour</a:t>
            </a:r>
            <a:r>
              <a:rPr lang="en-US" sz="1500" dirty="0"/>
              <a:t> TV?</a:t>
            </a:r>
            <a:endParaRPr lang="it-IT" sz="1500" dirty="0"/>
          </a:p>
          <a:p>
            <a:pPr marL="0" indent="0" algn="just">
              <a:buNone/>
            </a:pPr>
            <a:endParaRPr lang="it-IT" sz="1500" b="1" dirty="0"/>
          </a:p>
          <a:p>
            <a:pPr marL="274320" lvl="1" indent="0" algn="just">
              <a:buNone/>
            </a:pPr>
            <a:endParaRPr 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1153705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1449</TotalTime>
  <Words>1724</Words>
  <Application>Microsoft Office PowerPoint</Application>
  <PresentationFormat>Presentazione su schermo (4:3)</PresentationFormat>
  <Paragraphs>207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Georgia</vt:lpstr>
      <vt:lpstr>Times New Roman</vt:lpstr>
      <vt:lpstr>Wingdings</vt:lpstr>
      <vt:lpstr>Wingdings 2</vt:lpstr>
      <vt:lpstr>Città</vt:lpstr>
      <vt:lpstr>Lezione 3 delle esercitazioni su Stata di Metodi econometrici per la valutazione delle politiche pubbliche</vt:lpstr>
      <vt:lpstr>Contenuti</vt:lpstr>
      <vt:lpstr>Eurostat: Dati e Metodologia</vt:lpstr>
      <vt:lpstr>Eurostat: Povertà pre-Europa2020 </vt:lpstr>
      <vt:lpstr>Percentuale di persone a rischio di povertà (AROP) per stato. Anno 2016</vt:lpstr>
      <vt:lpstr>Eurostat: Povertà post-Europa2020 </vt:lpstr>
      <vt:lpstr>Percentuale di persone in condizioni di grave deprivazione materiale per stato. Anno 2016</vt:lpstr>
      <vt:lpstr>Percentuale di persone che vivono in famiglie con intensità lavorativa molto bassa per stato. Anno 2016</vt:lpstr>
      <vt:lpstr>Eurostat: Costruzione dei nuovi indici (1)</vt:lpstr>
      <vt:lpstr>Eurostat: Costruzione dei nuovi indici (2)</vt:lpstr>
      <vt:lpstr>Eurostat: Costruzione dei nuovi indici (3)</vt:lpstr>
      <vt:lpstr>Percentuale di persone a rischio di povertà ed esclusione sociale (AROPE) per stato. Anno 2016</vt:lpstr>
      <vt:lpstr>Milioni di persone per condizione di povertà in cui versano. Anno 2013</vt:lpstr>
      <vt:lpstr>Appendice</vt:lpstr>
      <vt:lpstr>Migliorare la linea di povertà</vt:lpstr>
      <vt:lpstr>Esempio di nuova linea di povertà</vt:lpstr>
      <vt:lpstr>Esempio di nuova linea di povertà</vt:lpstr>
      <vt:lpstr>Scale di equivalenza ‘Evolute’</vt:lpstr>
      <vt:lpstr>Un indicatore di deprivazione  materiale più efficiente</vt:lpstr>
      <vt:lpstr>Come cambia il nuovo indicatore di DM?</vt:lpstr>
      <vt:lpstr>La povertà intertemporale (I)</vt:lpstr>
      <vt:lpstr>La povertà intertemporale (II)</vt:lpstr>
      <vt:lpstr>La povertà Percepita</vt:lpstr>
      <vt:lpstr>Ability to Make Ends Meet (1)</vt:lpstr>
      <vt:lpstr>Ability to Make Ends Meet (2)</vt:lpstr>
      <vt:lpstr>Minimum Income Question</vt:lpstr>
      <vt:lpstr>Risultati compito 2</vt:lpstr>
      <vt:lpstr>Compito 3 – Sezione A</vt:lpstr>
      <vt:lpstr>Compito 3 – Sezione B</vt:lpstr>
      <vt:lpstr>Compito 3 – Gruppi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reddito minimo  in Italia e in Europa</dc:title>
  <dc:creator>Giovanni Gallo</dc:creator>
  <cp:lastModifiedBy>Giovanni Gallo</cp:lastModifiedBy>
  <cp:revision>116</cp:revision>
  <dcterms:created xsi:type="dcterms:W3CDTF">2015-05-14T19:19:57Z</dcterms:created>
  <dcterms:modified xsi:type="dcterms:W3CDTF">2018-10-29T16:49:28Z</dcterms:modified>
</cp:coreProperties>
</file>